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292" r:id="rId2"/>
    <p:sldId id="258" r:id="rId3"/>
    <p:sldId id="259" r:id="rId4"/>
    <p:sldId id="270" r:id="rId5"/>
    <p:sldId id="272" r:id="rId6"/>
    <p:sldId id="274" r:id="rId7"/>
    <p:sldId id="275" r:id="rId8"/>
    <p:sldId id="279" r:id="rId9"/>
    <p:sldId id="278" r:id="rId10"/>
    <p:sldId id="280" r:id="rId11"/>
    <p:sldId id="283" r:id="rId12"/>
    <p:sldId id="284" r:id="rId13"/>
    <p:sldId id="285" r:id="rId14"/>
    <p:sldId id="281" r:id="rId15"/>
    <p:sldId id="286" r:id="rId16"/>
    <p:sldId id="288" r:id="rId17"/>
    <p:sldId id="291" r:id="rId18"/>
    <p:sldId id="338" r:id="rId19"/>
    <p:sldId id="295" r:id="rId20"/>
    <p:sldId id="294" r:id="rId21"/>
    <p:sldId id="299" r:id="rId22"/>
    <p:sldId id="302" r:id="rId23"/>
    <p:sldId id="298" r:id="rId24"/>
    <p:sldId id="304" r:id="rId25"/>
    <p:sldId id="305" r:id="rId26"/>
    <p:sldId id="306" r:id="rId27"/>
    <p:sldId id="307" r:id="rId28"/>
    <p:sldId id="309" r:id="rId29"/>
    <p:sldId id="311" r:id="rId30"/>
    <p:sldId id="312" r:id="rId31"/>
    <p:sldId id="316" r:id="rId32"/>
    <p:sldId id="320" r:id="rId33"/>
    <p:sldId id="319" r:id="rId34"/>
    <p:sldId id="315" r:id="rId35"/>
    <p:sldId id="332" r:id="rId36"/>
    <p:sldId id="333" r:id="rId37"/>
    <p:sldId id="321" r:id="rId38"/>
    <p:sldId id="334" r:id="rId39"/>
    <p:sldId id="329" r:id="rId40"/>
    <p:sldId id="330" r:id="rId41"/>
    <p:sldId id="322" r:id="rId42"/>
    <p:sldId id="339" r:id="rId43"/>
    <p:sldId id="341" r:id="rId44"/>
    <p:sldId id="342" r:id="rId45"/>
    <p:sldId id="326" r:id="rId46"/>
    <p:sldId id="327" r:id="rId47"/>
    <p:sldId id="335" r:id="rId48"/>
    <p:sldId id="337" r:id="rId49"/>
    <p:sldId id="269" r:id="rId50"/>
    <p:sldId id="260" r:id="rId51"/>
    <p:sldId id="261" r:id="rId52"/>
    <p:sldId id="266" r:id="rId53"/>
    <p:sldId id="267" r:id="rId54"/>
    <p:sldId id="262" r:id="rId55"/>
    <p:sldId id="263" r:id="rId56"/>
    <p:sldId id="264" r:id="rId57"/>
    <p:sldId id="265" r:id="rId5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LLY Alexis" initials="CA" lastIdx="1" clrIdx="0">
    <p:extLst>
      <p:ext uri="{19B8F6BF-5375-455C-9EA6-DF929625EA0E}">
        <p15:presenceInfo xmlns:p15="http://schemas.microsoft.com/office/powerpoint/2012/main" userId="S-1-5-21-1801674531-299502267-839522115-5438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315" autoAdjust="0"/>
    <p:restoredTop sz="96357" autoAdjust="0"/>
  </p:normalViewPr>
  <p:slideViewPr>
    <p:cSldViewPr snapToGrid="0">
      <p:cViewPr varScale="1">
        <p:scale>
          <a:sx n="53" d="100"/>
          <a:sy n="53" d="100"/>
        </p:scale>
        <p:origin x="84" y="1452"/>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3" d="100"/>
          <a:sy n="63" d="100"/>
        </p:scale>
        <p:origin x="181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57196680078222E-2"/>
          <c:y val="5.2081605202046431E-2"/>
          <c:w val="0.93349084058899134"/>
          <c:h val="0.89583678959590718"/>
        </c:manualLayout>
      </c:layout>
      <c:lineChart>
        <c:grouping val="stacked"/>
        <c:varyColors val="0"/>
        <c:ser>
          <c:idx val="0"/>
          <c:order val="0"/>
          <c:tx>
            <c:strRef>
              <c:f>Sheet1!$B$1</c:f>
              <c:strCache>
                <c:ptCount val="1"/>
                <c:pt idx="0">
                  <c:v>Série 1</c:v>
                </c:pt>
              </c:strCache>
            </c:strRef>
          </c:tx>
          <c:spPr>
            <a:ln w="28575" cap="rnd">
              <a:solidFill>
                <a:schemeClr val="accent5"/>
              </a:solidFill>
              <a:round/>
            </a:ln>
            <a:effectLst/>
          </c:spPr>
          <c:marker>
            <c:symbol val="circle"/>
            <c:size val="5"/>
            <c:spPr>
              <a:solidFill>
                <a:schemeClr val="accent5"/>
              </a:solidFill>
              <a:ln w="9525">
                <a:noFill/>
              </a:ln>
              <a:effectLst/>
            </c:spPr>
          </c:marker>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DC72-42A8-894B-D1479F37779D}"/>
            </c:ext>
          </c:extLst>
        </c:ser>
        <c:ser>
          <c:idx val="1"/>
          <c:order val="1"/>
          <c:tx>
            <c:strRef>
              <c:f>Sheet1!$C$1</c:f>
              <c:strCache>
                <c:ptCount val="1"/>
                <c:pt idx="0">
                  <c:v>Série 2</c:v>
                </c:pt>
              </c:strCache>
            </c:strRef>
          </c:tx>
          <c:spPr>
            <a:ln w="28575" cap="rnd">
              <a:solidFill>
                <a:schemeClr val="accent4"/>
              </a:solidFill>
              <a:round/>
            </a:ln>
            <a:effectLst/>
          </c:spPr>
          <c:marker>
            <c:symbol val="circle"/>
            <c:size val="5"/>
            <c:spPr>
              <a:solidFill>
                <a:schemeClr val="tx1"/>
              </a:solidFill>
              <a:ln w="9525">
                <a:noFill/>
              </a:ln>
              <a:effectLst/>
            </c:spPr>
          </c:marker>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DC72-42A8-894B-D1479F37779D}"/>
            </c:ext>
          </c:extLst>
        </c:ser>
        <c:ser>
          <c:idx val="2"/>
          <c:order val="2"/>
          <c:tx>
            <c:strRef>
              <c:f>Sheet1!$D$1</c:f>
              <c:strCache>
                <c:ptCount val="1"/>
                <c:pt idx="0">
                  <c:v>Série 3</c:v>
                </c:pt>
              </c:strCache>
            </c:strRef>
          </c:tx>
          <c:spPr>
            <a:ln w="28575" cap="rnd">
              <a:solidFill>
                <a:schemeClr val="accent1"/>
              </a:solidFill>
              <a:round/>
            </a:ln>
            <a:effectLst/>
          </c:spPr>
          <c:marker>
            <c:symbol val="circle"/>
            <c:size val="5"/>
            <c:spPr>
              <a:solidFill>
                <a:schemeClr val="accent1"/>
              </a:solidFill>
              <a:ln w="9525">
                <a:noFill/>
              </a:ln>
              <a:effectLst/>
            </c:spPr>
          </c:marker>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DC72-42A8-894B-D1479F37779D}"/>
            </c:ext>
          </c:extLst>
        </c:ser>
        <c:dLbls>
          <c:showLegendKey val="0"/>
          <c:showVal val="0"/>
          <c:showCatName val="0"/>
          <c:showSerName val="0"/>
          <c:showPercent val="0"/>
          <c:showBubbleSize val="0"/>
        </c:dLbls>
        <c:marker val="1"/>
        <c:smooth val="0"/>
        <c:axId val="488993344"/>
        <c:axId val="488994328"/>
      </c:lineChart>
      <c:catAx>
        <c:axId val="488993344"/>
        <c:scaling>
          <c:orientation val="minMax"/>
        </c:scaling>
        <c:delete val="1"/>
        <c:axPos val="b"/>
        <c:numFmt formatCode="General" sourceLinked="1"/>
        <c:majorTickMark val="none"/>
        <c:minorTickMark val="none"/>
        <c:tickLblPos val="nextTo"/>
        <c:crossAx val="488994328"/>
        <c:crosses val="autoZero"/>
        <c:auto val="1"/>
        <c:lblAlgn val="ctr"/>
        <c:lblOffset val="100"/>
        <c:noMultiLvlLbl val="0"/>
      </c:catAx>
      <c:valAx>
        <c:axId val="488994328"/>
        <c:scaling>
          <c:orientation val="minMax"/>
        </c:scaling>
        <c:delete val="1"/>
        <c:axPos val="l"/>
        <c:numFmt formatCode="General" sourceLinked="1"/>
        <c:majorTickMark val="none"/>
        <c:minorTickMark val="none"/>
        <c:tickLblPos val="nextTo"/>
        <c:crossAx val="488993344"/>
        <c:crosses val="autoZero"/>
        <c:crossBetween val="between"/>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solidFill>
              <a:schemeClr val="accent1"/>
            </a:solidFill>
            <a:ln>
              <a:noFill/>
            </a:ln>
          </c:spPr>
          <c:dPt>
            <c:idx val="0"/>
            <c:bubble3D val="0"/>
            <c:spPr>
              <a:solidFill>
                <a:schemeClr val="tx1">
                  <a:lumMod val="85000"/>
                  <a:lumOff val="15000"/>
                </a:schemeClr>
              </a:solidFill>
              <a:ln w="19050">
                <a:noFill/>
              </a:ln>
              <a:effectLst/>
            </c:spPr>
            <c:extLst>
              <c:ext xmlns:c16="http://schemas.microsoft.com/office/drawing/2014/chart" uri="{C3380CC4-5D6E-409C-BE32-E72D297353CC}">
                <c16:uniqueId val="{00000001-DB9A-4998-838E-C3FA8CA0D8E9}"/>
              </c:ext>
            </c:extLst>
          </c:dPt>
          <c:dPt>
            <c:idx val="1"/>
            <c:bubble3D val="0"/>
            <c:explosion val="7"/>
            <c:spPr>
              <a:solidFill>
                <a:schemeClr val="accent2"/>
              </a:solidFill>
              <a:ln w="19050">
                <a:noFill/>
              </a:ln>
              <a:effectLst/>
            </c:spPr>
            <c:extLst>
              <c:ext xmlns:c16="http://schemas.microsoft.com/office/drawing/2014/chart" uri="{C3380CC4-5D6E-409C-BE32-E72D297353CC}">
                <c16:uniqueId val="{00000003-DB9A-4998-838E-C3FA8CA0D8E9}"/>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DB9A-4998-838E-C3FA8CA0D8E9}"/>
              </c:ext>
            </c:extLst>
          </c:dPt>
          <c:dPt>
            <c:idx val="3"/>
            <c:bubble3D val="0"/>
            <c:spPr>
              <a:solidFill>
                <a:schemeClr val="tx1">
                  <a:lumMod val="50000"/>
                  <a:lumOff val="50000"/>
                </a:schemeClr>
              </a:solidFill>
              <a:ln w="19050">
                <a:noFill/>
              </a:ln>
              <a:effectLst/>
            </c:spPr>
            <c:extLst>
              <c:ext xmlns:c16="http://schemas.microsoft.com/office/drawing/2014/chart" uri="{C3380CC4-5D6E-409C-BE32-E72D297353CC}">
                <c16:uniqueId val="{00000007-DB9A-4998-838E-C3FA8CA0D8E9}"/>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B9A-4998-838E-C3FA8CA0D8E9}"/>
            </c:ext>
          </c:extLst>
        </c:ser>
        <c:dLbls>
          <c:showLegendKey val="0"/>
          <c:showVal val="0"/>
          <c:showCatName val="0"/>
          <c:showSerName val="0"/>
          <c:showPercent val="0"/>
          <c:showBubbleSize val="0"/>
          <c:showLeaderLines val="1"/>
        </c:dLbls>
        <c:firstSliceAng val="156"/>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noProof="0"/>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solidFill>
              <a:schemeClr val="accent1"/>
            </a:solidFill>
            <a:ln>
              <a:noFill/>
            </a:ln>
          </c:spPr>
          <c:dPt>
            <c:idx val="0"/>
            <c:bubble3D val="0"/>
            <c:spPr>
              <a:solidFill>
                <a:schemeClr val="accent4"/>
              </a:solidFill>
              <a:ln w="19050">
                <a:noFill/>
              </a:ln>
              <a:effectLst/>
            </c:spPr>
            <c:extLst>
              <c:ext xmlns:c16="http://schemas.microsoft.com/office/drawing/2014/chart" uri="{C3380CC4-5D6E-409C-BE32-E72D297353CC}">
                <c16:uniqueId val="{00000001-6DA3-4D9A-9903-F72EDB3E5F7E}"/>
              </c:ext>
            </c:extLst>
          </c:dPt>
          <c:dPt>
            <c:idx val="1"/>
            <c:bubble3D val="0"/>
            <c:spPr>
              <a:solidFill>
                <a:schemeClr val="tx1">
                  <a:lumMod val="85000"/>
                  <a:lumOff val="15000"/>
                </a:schemeClr>
              </a:solidFill>
              <a:ln w="19050">
                <a:noFill/>
              </a:ln>
              <a:effectLst/>
            </c:spPr>
            <c:extLst>
              <c:ext xmlns:c16="http://schemas.microsoft.com/office/drawing/2014/chart" uri="{C3380CC4-5D6E-409C-BE32-E72D297353CC}">
                <c16:uniqueId val="{00000003-6DA3-4D9A-9903-F72EDB3E5F7E}"/>
              </c:ext>
            </c:extLst>
          </c:dPt>
          <c:dPt>
            <c:idx val="2"/>
            <c:bubble3D val="0"/>
            <c:spPr>
              <a:solidFill>
                <a:schemeClr val="tx1">
                  <a:lumMod val="65000"/>
                  <a:lumOff val="35000"/>
                </a:schemeClr>
              </a:solidFill>
              <a:ln w="19050">
                <a:noFill/>
              </a:ln>
              <a:effectLst/>
            </c:spPr>
            <c:extLst>
              <c:ext xmlns:c16="http://schemas.microsoft.com/office/drawing/2014/chart" uri="{C3380CC4-5D6E-409C-BE32-E72D297353CC}">
                <c16:uniqueId val="{00000005-6DA3-4D9A-9903-F72EDB3E5F7E}"/>
              </c:ext>
            </c:extLst>
          </c:dPt>
          <c:dPt>
            <c:idx val="3"/>
            <c:bubble3D val="0"/>
            <c:spPr>
              <a:solidFill>
                <a:schemeClr val="tx1">
                  <a:lumMod val="50000"/>
                  <a:lumOff val="50000"/>
                </a:schemeClr>
              </a:solidFill>
              <a:ln w="19050">
                <a:noFill/>
              </a:ln>
              <a:effectLst/>
            </c:spPr>
            <c:extLst>
              <c:ext xmlns:c16="http://schemas.microsoft.com/office/drawing/2014/chart" uri="{C3380CC4-5D6E-409C-BE32-E72D297353CC}">
                <c16:uniqueId val="{00000007-6DA3-4D9A-9903-F72EDB3E5F7E}"/>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6DA3-4D9A-9903-F72EDB3E5F7E}"/>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noProof="0"/>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solidFill>
              <a:schemeClr val="accent1"/>
            </a:solidFill>
            <a:ln>
              <a:noFill/>
            </a:ln>
          </c:spPr>
          <c:dPt>
            <c:idx val="0"/>
            <c:bubble3D val="0"/>
            <c:spPr>
              <a:solidFill>
                <a:schemeClr val="accent5"/>
              </a:solidFill>
              <a:ln w="19050">
                <a:noFill/>
              </a:ln>
              <a:effectLst/>
            </c:spPr>
            <c:extLst>
              <c:ext xmlns:c16="http://schemas.microsoft.com/office/drawing/2014/chart" uri="{C3380CC4-5D6E-409C-BE32-E72D297353CC}">
                <c16:uniqueId val="{00000001-AEF1-4F2A-8F0E-844FFCE28C7D}"/>
              </c:ext>
            </c:extLst>
          </c:dPt>
          <c:dPt>
            <c:idx val="1"/>
            <c:bubble3D val="0"/>
            <c:spPr>
              <a:solidFill>
                <a:schemeClr val="tx1">
                  <a:lumMod val="85000"/>
                  <a:lumOff val="15000"/>
                </a:schemeClr>
              </a:solidFill>
              <a:ln w="19050">
                <a:noFill/>
              </a:ln>
              <a:effectLst/>
            </c:spPr>
            <c:extLst>
              <c:ext xmlns:c16="http://schemas.microsoft.com/office/drawing/2014/chart" uri="{C3380CC4-5D6E-409C-BE32-E72D297353CC}">
                <c16:uniqueId val="{00000003-AEF1-4F2A-8F0E-844FFCE28C7D}"/>
              </c:ext>
            </c:extLst>
          </c:dPt>
          <c:dPt>
            <c:idx val="2"/>
            <c:bubble3D val="0"/>
            <c:spPr>
              <a:solidFill>
                <a:schemeClr val="tx1">
                  <a:lumMod val="65000"/>
                  <a:lumOff val="35000"/>
                </a:schemeClr>
              </a:solidFill>
              <a:ln w="19050">
                <a:noFill/>
              </a:ln>
              <a:effectLst/>
            </c:spPr>
            <c:extLst>
              <c:ext xmlns:c16="http://schemas.microsoft.com/office/drawing/2014/chart" uri="{C3380CC4-5D6E-409C-BE32-E72D297353CC}">
                <c16:uniqueId val="{00000005-AEF1-4F2A-8F0E-844FFCE28C7D}"/>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AEF1-4F2A-8F0E-844FFCE28C7D}"/>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EF1-4F2A-8F0E-844FFCE28C7D}"/>
            </c:ext>
          </c:extLst>
        </c:ser>
        <c:dLbls>
          <c:showLegendKey val="0"/>
          <c:showVal val="0"/>
          <c:showCatName val="0"/>
          <c:showSerName val="0"/>
          <c:showPercent val="0"/>
          <c:showBubbleSize val="0"/>
          <c:showLeaderLines val="1"/>
        </c:dLbls>
        <c:firstSliceAng val="87"/>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noProof="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Série 1</c:v>
                </c:pt>
              </c:strCache>
            </c:strRef>
          </c:tx>
          <c:spPr>
            <a:solidFill>
              <a:schemeClr val="accent4"/>
            </a:solidFill>
            <a:ln>
              <a:noFill/>
            </a:ln>
            <a:effectLst/>
          </c:spPr>
          <c:invertIfNegative val="0"/>
          <c:dLbls>
            <c:dLbl>
              <c:idx val="0"/>
              <c:layout>
                <c:manualLayout>
                  <c:x val="7.8113761109256413E-2"/>
                  <c:y val="-7.4668394426680483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17A-4A6D-82C6-F825EAA27754}"/>
                </c:ext>
              </c:extLst>
            </c:dLbl>
            <c:dLbl>
              <c:idx val="1"/>
              <c:layout>
                <c:manualLayout>
                  <c:x val="8.5346516767520794E-2"/>
                  <c:y val="-1.1200259164002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17A-4A6D-82C6-F825EAA27754}"/>
                </c:ext>
              </c:extLst>
            </c:dLbl>
            <c:dLbl>
              <c:idx val="2"/>
              <c:layout>
                <c:manualLayout>
                  <c:x val="8.2453414504215103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17A-4A6D-82C6-F825EAA27754}"/>
                </c:ext>
              </c:extLst>
            </c:dLbl>
            <c:dLbl>
              <c:idx val="3"/>
              <c:layout>
                <c:manualLayout>
                  <c:x val="9.1132721294132371E-2"/>
                  <c:y val="-3.733419721334024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17A-4A6D-82C6-F825EAA27754}"/>
                </c:ext>
              </c:extLst>
            </c:dLbl>
            <c:spPr>
              <a:noFill/>
              <a:ln>
                <a:noFill/>
              </a:ln>
              <a:effectLst/>
            </c:spPr>
            <c:txPr>
              <a:bodyPr rot="0" spcFirstLastPara="1" vertOverflow="ellipsis" vert="horz" wrap="square" anchor="ctr" anchorCtr="1"/>
              <a:lstStyle/>
              <a:p>
                <a:pPr>
                  <a:defRPr lang="fr-FR" sz="900" b="0" i="0" u="none" strike="noStrike" kern="1200" baseline="0" noProof="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0D9-45B5-B692-B9B8764F919C}"/>
            </c:ext>
          </c:extLst>
        </c:ser>
        <c:ser>
          <c:idx val="1"/>
          <c:order val="1"/>
          <c:tx>
            <c:strRef>
              <c:f>Sheet1!$C$1</c:f>
              <c:strCache>
                <c:ptCount val="1"/>
                <c:pt idx="0">
                  <c:v>Série 2</c:v>
                </c:pt>
              </c:strCache>
            </c:strRef>
          </c:tx>
          <c:spPr>
            <a:solidFill>
              <a:schemeClr val="accent5"/>
            </a:solidFill>
            <a:ln>
              <a:noFill/>
            </a:ln>
            <a:effectLst/>
          </c:spPr>
          <c:invertIfNegative val="0"/>
          <c:dLbls>
            <c:dLbl>
              <c:idx val="0"/>
              <c:layout>
                <c:manualLayout>
                  <c:x val="7.5220658845950625E-2"/>
                  <c:y val="3.7334197213339561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17A-4A6D-82C6-F825EAA27754}"/>
                </c:ext>
              </c:extLst>
            </c:dLbl>
            <c:dLbl>
              <c:idx val="1"/>
              <c:layout>
                <c:manualLayout>
                  <c:x val="8.1006863372562105E-2"/>
                  <c:y val="-6.84452375392323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17A-4A6D-82C6-F825EAA27754}"/>
                </c:ext>
              </c:extLst>
            </c:dLbl>
            <c:dLbl>
              <c:idx val="2"/>
              <c:layout>
                <c:manualLayout>
                  <c:x val="7.9560312240909314E-2"/>
                  <c:y val="6.84452375392323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17A-4A6D-82C6-F825EAA27754}"/>
                </c:ext>
              </c:extLst>
            </c:dLbl>
            <c:dLbl>
              <c:idx val="3"/>
              <c:layout>
                <c:manualLayout>
                  <c:x val="8.9686170162479484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17A-4A6D-82C6-F825EAA27754}"/>
                </c:ext>
              </c:extLst>
            </c:dLbl>
            <c:spPr>
              <a:noFill/>
              <a:ln>
                <a:noFill/>
              </a:ln>
              <a:effectLst/>
            </c:spPr>
            <c:txPr>
              <a:bodyPr rot="0" spcFirstLastPara="1" vertOverflow="ellipsis" vert="horz" wrap="square" anchor="ctr" anchorCtr="1"/>
              <a:lstStyle/>
              <a:p>
                <a:pPr>
                  <a:defRPr lang="fr-FR" sz="900" b="0" i="0" u="none" strike="noStrike" kern="1200" baseline="0" noProof="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0D9-45B5-B692-B9B8764F919C}"/>
            </c:ext>
          </c:extLst>
        </c:ser>
        <c:ser>
          <c:idx val="2"/>
          <c:order val="2"/>
          <c:tx>
            <c:strRef>
              <c:f>Sheet1!$D$1</c:f>
              <c:strCache>
                <c:ptCount val="1"/>
                <c:pt idx="0">
                  <c:v>Série 3</c:v>
                </c:pt>
              </c:strCache>
            </c:strRef>
          </c:tx>
          <c:spPr>
            <a:solidFill>
              <a:schemeClr val="accent3"/>
            </a:solidFill>
            <a:ln>
              <a:noFill/>
            </a:ln>
            <a:effectLst/>
          </c:spPr>
          <c:invertIfNegative val="0"/>
          <c:dLbls>
            <c:dLbl>
              <c:idx val="0"/>
              <c:layout>
                <c:manualLayout>
                  <c:x val="7.0881005450991935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17A-4A6D-82C6-F825EAA27754}"/>
                </c:ext>
              </c:extLst>
            </c:dLbl>
            <c:dLbl>
              <c:idx val="1"/>
              <c:layout>
                <c:manualLayout>
                  <c:x val="7.3774107714297668E-2"/>
                  <c:y val="-6.84452375392323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17A-4A6D-82C6-F825EAA27754}"/>
                </c:ext>
              </c:extLst>
            </c:dLbl>
            <c:dLbl>
              <c:idx val="2"/>
              <c:layout>
                <c:manualLayout>
                  <c:x val="7.2327556582644822E-2"/>
                  <c:y val="-1.120025916400207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17A-4A6D-82C6-F825EAA27754}"/>
                </c:ext>
              </c:extLst>
            </c:dLbl>
            <c:dLbl>
              <c:idx val="3"/>
              <c:layout>
                <c:manualLayout>
                  <c:x val="8.2453414504215214E-2"/>
                  <c:y val="-3.733419721334058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17A-4A6D-82C6-F825EAA27754}"/>
                </c:ext>
              </c:extLst>
            </c:dLbl>
            <c:spPr>
              <a:noFill/>
              <a:ln>
                <a:noFill/>
              </a:ln>
              <a:effectLst/>
            </c:spPr>
            <c:txPr>
              <a:bodyPr rot="0" spcFirstLastPara="1" vertOverflow="ellipsis" vert="horz" wrap="square" anchor="ctr" anchorCtr="1"/>
              <a:lstStyle/>
              <a:p>
                <a:pPr>
                  <a:defRPr lang="fr-FR" sz="900" b="0" i="0" u="none" strike="noStrike" kern="1200" baseline="0" noProof="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0D9-45B5-B692-B9B8764F919C}"/>
            </c:ext>
          </c:extLst>
        </c:ser>
        <c:dLbls>
          <c:dLblPos val="ctr"/>
          <c:showLegendKey val="0"/>
          <c:showVal val="1"/>
          <c:showCatName val="0"/>
          <c:showSerName val="0"/>
          <c:showPercent val="0"/>
          <c:showBubbleSize val="0"/>
        </c:dLbls>
        <c:gapWidth val="165"/>
        <c:overlap val="100"/>
        <c:axId val="562068496"/>
        <c:axId val="562072104"/>
      </c:barChart>
      <c:catAx>
        <c:axId val="56206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900" b="0" i="0" u="none" strike="noStrike" kern="1200" baseline="0" noProof="0">
                <a:solidFill>
                  <a:schemeClr val="bg1"/>
                </a:solidFill>
                <a:latin typeface="+mn-lt"/>
                <a:ea typeface="+mn-ea"/>
                <a:cs typeface="+mn-cs"/>
              </a:defRPr>
            </a:pPr>
            <a:endParaRPr lang="fr-FR"/>
          </a:p>
        </c:txPr>
        <c:crossAx val="562072104"/>
        <c:crosses val="autoZero"/>
        <c:auto val="1"/>
        <c:lblAlgn val="ctr"/>
        <c:lblOffset val="100"/>
        <c:noMultiLvlLbl val="0"/>
      </c:catAx>
      <c:valAx>
        <c:axId val="562072104"/>
        <c:scaling>
          <c:orientation val="minMax"/>
        </c:scaling>
        <c:delete val="1"/>
        <c:axPos val="l"/>
        <c:numFmt formatCode="General" sourceLinked="1"/>
        <c:majorTickMark val="none"/>
        <c:minorTickMark val="none"/>
        <c:tickLblPos val="nextTo"/>
        <c:crossAx val="56206849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fr-FR" sz="900" noProof="0">
          <a:solidFill>
            <a:schemeClr val="bg1"/>
          </a:solidFill>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EBA85-264B-4A98-A66C-68A9890A30A6}" type="datetime1">
              <a:rPr lang="fr-FR" smtClean="0"/>
              <a:t>17/10/2023</a:t>
            </a:fld>
            <a:endParaRPr lang="fr-FR" dirty="0"/>
          </a:p>
        </p:txBody>
      </p:sp>
      <p:sp>
        <p:nvSpPr>
          <p:cNvPr id="4" name="Espace réservé du pied de page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fr-FR" smtClean="0"/>
              <a:t>‹N°›</a:t>
            </a:fld>
            <a:endParaRPr lang="fr-FR" dirty="0"/>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57F55-8004-4B98-A53C-B2F0D01AB59E}" type="datetime1">
              <a:rPr lang="fr-FR" smtClean="0"/>
              <a:pPr/>
              <a:t>17/10/2023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fr-FR" noProof="0" smtClean="0"/>
              <a:t>‹N°›</a:t>
            </a:fld>
            <a:endParaRPr lang="fr-FR"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a:t>
            </a:fld>
            <a:endParaRPr lang="fr-FR" dirty="0"/>
          </a:p>
        </p:txBody>
      </p:sp>
    </p:spTree>
    <p:extLst>
      <p:ext uri="{BB962C8B-B14F-4D97-AF65-F5344CB8AC3E}">
        <p14:creationId xmlns:p14="http://schemas.microsoft.com/office/powerpoint/2010/main" val="1203557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10</a:t>
            </a:fld>
            <a:endParaRPr lang="fr-FR" dirty="0"/>
          </a:p>
        </p:txBody>
      </p:sp>
    </p:spTree>
    <p:extLst>
      <p:ext uri="{BB962C8B-B14F-4D97-AF65-F5344CB8AC3E}">
        <p14:creationId xmlns:p14="http://schemas.microsoft.com/office/powerpoint/2010/main" val="420830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11</a:t>
            </a:fld>
            <a:endParaRPr lang="fr-FR" dirty="0"/>
          </a:p>
        </p:txBody>
      </p:sp>
    </p:spTree>
    <p:extLst>
      <p:ext uri="{BB962C8B-B14F-4D97-AF65-F5344CB8AC3E}">
        <p14:creationId xmlns:p14="http://schemas.microsoft.com/office/powerpoint/2010/main" val="23099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12</a:t>
            </a:fld>
            <a:endParaRPr lang="fr-FR" dirty="0"/>
          </a:p>
        </p:txBody>
      </p:sp>
    </p:spTree>
    <p:extLst>
      <p:ext uri="{BB962C8B-B14F-4D97-AF65-F5344CB8AC3E}">
        <p14:creationId xmlns:p14="http://schemas.microsoft.com/office/powerpoint/2010/main" val="1141947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13</a:t>
            </a:fld>
            <a:endParaRPr lang="fr-FR" dirty="0"/>
          </a:p>
        </p:txBody>
      </p:sp>
    </p:spTree>
    <p:extLst>
      <p:ext uri="{BB962C8B-B14F-4D97-AF65-F5344CB8AC3E}">
        <p14:creationId xmlns:p14="http://schemas.microsoft.com/office/powerpoint/2010/main" val="425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14</a:t>
            </a:fld>
            <a:endParaRPr lang="fr-FR" dirty="0"/>
          </a:p>
        </p:txBody>
      </p:sp>
    </p:spTree>
    <p:extLst>
      <p:ext uri="{BB962C8B-B14F-4D97-AF65-F5344CB8AC3E}">
        <p14:creationId xmlns:p14="http://schemas.microsoft.com/office/powerpoint/2010/main" val="312703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15</a:t>
            </a:fld>
            <a:endParaRPr lang="fr-FR" dirty="0"/>
          </a:p>
        </p:txBody>
      </p:sp>
    </p:spTree>
    <p:extLst>
      <p:ext uri="{BB962C8B-B14F-4D97-AF65-F5344CB8AC3E}">
        <p14:creationId xmlns:p14="http://schemas.microsoft.com/office/powerpoint/2010/main" val="2194947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16</a:t>
            </a:fld>
            <a:endParaRPr lang="fr-FR" dirty="0"/>
          </a:p>
        </p:txBody>
      </p:sp>
    </p:spTree>
    <p:extLst>
      <p:ext uri="{BB962C8B-B14F-4D97-AF65-F5344CB8AC3E}">
        <p14:creationId xmlns:p14="http://schemas.microsoft.com/office/powerpoint/2010/main" val="200231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17</a:t>
            </a:fld>
            <a:endParaRPr lang="fr-FR" dirty="0"/>
          </a:p>
        </p:txBody>
      </p:sp>
    </p:spTree>
    <p:extLst>
      <p:ext uri="{BB962C8B-B14F-4D97-AF65-F5344CB8AC3E}">
        <p14:creationId xmlns:p14="http://schemas.microsoft.com/office/powerpoint/2010/main" val="1316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18</a:t>
            </a:fld>
            <a:endParaRPr lang="fr-FR" dirty="0"/>
          </a:p>
        </p:txBody>
      </p:sp>
    </p:spTree>
    <p:extLst>
      <p:ext uri="{BB962C8B-B14F-4D97-AF65-F5344CB8AC3E}">
        <p14:creationId xmlns:p14="http://schemas.microsoft.com/office/powerpoint/2010/main" val="18158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19</a:t>
            </a:fld>
            <a:endParaRPr lang="fr-FR" dirty="0"/>
          </a:p>
        </p:txBody>
      </p:sp>
    </p:spTree>
    <p:extLst>
      <p:ext uri="{BB962C8B-B14F-4D97-AF65-F5344CB8AC3E}">
        <p14:creationId xmlns:p14="http://schemas.microsoft.com/office/powerpoint/2010/main" val="22929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a:t>
            </a:fld>
            <a:endParaRPr lang="fr-FR" dirty="0"/>
          </a:p>
        </p:txBody>
      </p:sp>
    </p:spTree>
    <p:extLst>
      <p:ext uri="{BB962C8B-B14F-4D97-AF65-F5344CB8AC3E}">
        <p14:creationId xmlns:p14="http://schemas.microsoft.com/office/powerpoint/2010/main" val="601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20</a:t>
            </a:fld>
            <a:endParaRPr lang="fr-FR" dirty="0"/>
          </a:p>
        </p:txBody>
      </p:sp>
    </p:spTree>
    <p:extLst>
      <p:ext uri="{BB962C8B-B14F-4D97-AF65-F5344CB8AC3E}">
        <p14:creationId xmlns:p14="http://schemas.microsoft.com/office/powerpoint/2010/main" val="363319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21</a:t>
            </a:fld>
            <a:endParaRPr lang="fr-FR" dirty="0"/>
          </a:p>
        </p:txBody>
      </p:sp>
    </p:spTree>
    <p:extLst>
      <p:ext uri="{BB962C8B-B14F-4D97-AF65-F5344CB8AC3E}">
        <p14:creationId xmlns:p14="http://schemas.microsoft.com/office/powerpoint/2010/main" val="178473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22</a:t>
            </a:fld>
            <a:endParaRPr lang="fr-FR" dirty="0"/>
          </a:p>
        </p:txBody>
      </p:sp>
    </p:spTree>
    <p:extLst>
      <p:ext uri="{BB962C8B-B14F-4D97-AF65-F5344CB8AC3E}">
        <p14:creationId xmlns:p14="http://schemas.microsoft.com/office/powerpoint/2010/main" val="361798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23</a:t>
            </a:fld>
            <a:endParaRPr lang="fr-FR" dirty="0"/>
          </a:p>
        </p:txBody>
      </p:sp>
    </p:spTree>
    <p:extLst>
      <p:ext uri="{BB962C8B-B14F-4D97-AF65-F5344CB8AC3E}">
        <p14:creationId xmlns:p14="http://schemas.microsoft.com/office/powerpoint/2010/main" val="10714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24</a:t>
            </a:fld>
            <a:endParaRPr lang="fr-FR" dirty="0"/>
          </a:p>
        </p:txBody>
      </p:sp>
    </p:spTree>
    <p:extLst>
      <p:ext uri="{BB962C8B-B14F-4D97-AF65-F5344CB8AC3E}">
        <p14:creationId xmlns:p14="http://schemas.microsoft.com/office/powerpoint/2010/main" val="62142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25</a:t>
            </a:fld>
            <a:endParaRPr lang="fr-FR" dirty="0"/>
          </a:p>
        </p:txBody>
      </p:sp>
    </p:spTree>
    <p:extLst>
      <p:ext uri="{BB962C8B-B14F-4D97-AF65-F5344CB8AC3E}">
        <p14:creationId xmlns:p14="http://schemas.microsoft.com/office/powerpoint/2010/main" val="726416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26</a:t>
            </a:fld>
            <a:endParaRPr lang="fr-FR" dirty="0"/>
          </a:p>
        </p:txBody>
      </p:sp>
    </p:spTree>
    <p:extLst>
      <p:ext uri="{BB962C8B-B14F-4D97-AF65-F5344CB8AC3E}">
        <p14:creationId xmlns:p14="http://schemas.microsoft.com/office/powerpoint/2010/main" val="98454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27</a:t>
            </a:fld>
            <a:endParaRPr lang="fr-FR" dirty="0"/>
          </a:p>
        </p:txBody>
      </p:sp>
    </p:spTree>
    <p:extLst>
      <p:ext uri="{BB962C8B-B14F-4D97-AF65-F5344CB8AC3E}">
        <p14:creationId xmlns:p14="http://schemas.microsoft.com/office/powerpoint/2010/main" val="1805069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28</a:t>
            </a:fld>
            <a:endParaRPr lang="fr-FR" dirty="0"/>
          </a:p>
        </p:txBody>
      </p:sp>
    </p:spTree>
    <p:extLst>
      <p:ext uri="{BB962C8B-B14F-4D97-AF65-F5344CB8AC3E}">
        <p14:creationId xmlns:p14="http://schemas.microsoft.com/office/powerpoint/2010/main" val="179470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29</a:t>
            </a:fld>
            <a:endParaRPr lang="fr-FR" dirty="0"/>
          </a:p>
        </p:txBody>
      </p:sp>
    </p:spTree>
    <p:extLst>
      <p:ext uri="{BB962C8B-B14F-4D97-AF65-F5344CB8AC3E}">
        <p14:creationId xmlns:p14="http://schemas.microsoft.com/office/powerpoint/2010/main" val="34585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a:t>
            </a:fld>
            <a:endParaRPr lang="fr-FR" dirty="0"/>
          </a:p>
        </p:txBody>
      </p:sp>
    </p:spTree>
    <p:extLst>
      <p:ext uri="{BB962C8B-B14F-4D97-AF65-F5344CB8AC3E}">
        <p14:creationId xmlns:p14="http://schemas.microsoft.com/office/powerpoint/2010/main" val="24321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30</a:t>
            </a:fld>
            <a:endParaRPr lang="fr-FR" dirty="0"/>
          </a:p>
        </p:txBody>
      </p:sp>
    </p:spTree>
    <p:extLst>
      <p:ext uri="{BB962C8B-B14F-4D97-AF65-F5344CB8AC3E}">
        <p14:creationId xmlns:p14="http://schemas.microsoft.com/office/powerpoint/2010/main" val="2842452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31</a:t>
            </a:fld>
            <a:endParaRPr lang="fr-FR" dirty="0"/>
          </a:p>
        </p:txBody>
      </p:sp>
    </p:spTree>
    <p:extLst>
      <p:ext uri="{BB962C8B-B14F-4D97-AF65-F5344CB8AC3E}">
        <p14:creationId xmlns:p14="http://schemas.microsoft.com/office/powerpoint/2010/main" val="352557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32</a:t>
            </a:fld>
            <a:endParaRPr lang="fr-FR" dirty="0"/>
          </a:p>
        </p:txBody>
      </p:sp>
    </p:spTree>
    <p:extLst>
      <p:ext uri="{BB962C8B-B14F-4D97-AF65-F5344CB8AC3E}">
        <p14:creationId xmlns:p14="http://schemas.microsoft.com/office/powerpoint/2010/main" val="14693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33</a:t>
            </a:fld>
            <a:endParaRPr lang="fr-FR" dirty="0"/>
          </a:p>
        </p:txBody>
      </p:sp>
    </p:spTree>
    <p:extLst>
      <p:ext uri="{BB962C8B-B14F-4D97-AF65-F5344CB8AC3E}">
        <p14:creationId xmlns:p14="http://schemas.microsoft.com/office/powerpoint/2010/main" val="4249065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34</a:t>
            </a:fld>
            <a:endParaRPr lang="fr-FR" dirty="0"/>
          </a:p>
        </p:txBody>
      </p:sp>
    </p:spTree>
    <p:extLst>
      <p:ext uri="{BB962C8B-B14F-4D97-AF65-F5344CB8AC3E}">
        <p14:creationId xmlns:p14="http://schemas.microsoft.com/office/powerpoint/2010/main" val="20982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35</a:t>
            </a:fld>
            <a:endParaRPr lang="fr-FR" dirty="0"/>
          </a:p>
        </p:txBody>
      </p:sp>
    </p:spTree>
    <p:extLst>
      <p:ext uri="{BB962C8B-B14F-4D97-AF65-F5344CB8AC3E}">
        <p14:creationId xmlns:p14="http://schemas.microsoft.com/office/powerpoint/2010/main" val="52044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36</a:t>
            </a:fld>
            <a:endParaRPr lang="fr-FR" dirty="0"/>
          </a:p>
        </p:txBody>
      </p:sp>
    </p:spTree>
    <p:extLst>
      <p:ext uri="{BB962C8B-B14F-4D97-AF65-F5344CB8AC3E}">
        <p14:creationId xmlns:p14="http://schemas.microsoft.com/office/powerpoint/2010/main" val="52090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37</a:t>
            </a:fld>
            <a:endParaRPr lang="fr-FR" dirty="0"/>
          </a:p>
        </p:txBody>
      </p:sp>
    </p:spTree>
    <p:extLst>
      <p:ext uri="{BB962C8B-B14F-4D97-AF65-F5344CB8AC3E}">
        <p14:creationId xmlns:p14="http://schemas.microsoft.com/office/powerpoint/2010/main" val="126038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38</a:t>
            </a:fld>
            <a:endParaRPr lang="fr-FR" dirty="0"/>
          </a:p>
        </p:txBody>
      </p:sp>
    </p:spTree>
    <p:extLst>
      <p:ext uri="{BB962C8B-B14F-4D97-AF65-F5344CB8AC3E}">
        <p14:creationId xmlns:p14="http://schemas.microsoft.com/office/powerpoint/2010/main" val="4508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39</a:t>
            </a:fld>
            <a:endParaRPr lang="fr-FR" dirty="0"/>
          </a:p>
        </p:txBody>
      </p:sp>
    </p:spTree>
    <p:extLst>
      <p:ext uri="{BB962C8B-B14F-4D97-AF65-F5344CB8AC3E}">
        <p14:creationId xmlns:p14="http://schemas.microsoft.com/office/powerpoint/2010/main" val="204860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a:t>
            </a:fld>
            <a:endParaRPr lang="fr-FR" dirty="0"/>
          </a:p>
        </p:txBody>
      </p:sp>
    </p:spTree>
    <p:extLst>
      <p:ext uri="{BB962C8B-B14F-4D97-AF65-F5344CB8AC3E}">
        <p14:creationId xmlns:p14="http://schemas.microsoft.com/office/powerpoint/2010/main" val="35124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40</a:t>
            </a:fld>
            <a:endParaRPr lang="fr-FR" dirty="0"/>
          </a:p>
        </p:txBody>
      </p:sp>
    </p:spTree>
    <p:extLst>
      <p:ext uri="{BB962C8B-B14F-4D97-AF65-F5344CB8AC3E}">
        <p14:creationId xmlns:p14="http://schemas.microsoft.com/office/powerpoint/2010/main" val="197434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41</a:t>
            </a:fld>
            <a:endParaRPr lang="fr-FR" dirty="0"/>
          </a:p>
        </p:txBody>
      </p:sp>
    </p:spTree>
    <p:extLst>
      <p:ext uri="{BB962C8B-B14F-4D97-AF65-F5344CB8AC3E}">
        <p14:creationId xmlns:p14="http://schemas.microsoft.com/office/powerpoint/2010/main" val="384211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42</a:t>
            </a:fld>
            <a:endParaRPr lang="fr-FR" dirty="0"/>
          </a:p>
        </p:txBody>
      </p:sp>
    </p:spTree>
    <p:extLst>
      <p:ext uri="{BB962C8B-B14F-4D97-AF65-F5344CB8AC3E}">
        <p14:creationId xmlns:p14="http://schemas.microsoft.com/office/powerpoint/2010/main" val="35586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43</a:t>
            </a:fld>
            <a:endParaRPr lang="fr-FR" dirty="0"/>
          </a:p>
        </p:txBody>
      </p:sp>
    </p:spTree>
    <p:extLst>
      <p:ext uri="{BB962C8B-B14F-4D97-AF65-F5344CB8AC3E}">
        <p14:creationId xmlns:p14="http://schemas.microsoft.com/office/powerpoint/2010/main" val="2557488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44</a:t>
            </a:fld>
            <a:endParaRPr lang="fr-FR" dirty="0"/>
          </a:p>
        </p:txBody>
      </p:sp>
    </p:spTree>
    <p:extLst>
      <p:ext uri="{BB962C8B-B14F-4D97-AF65-F5344CB8AC3E}">
        <p14:creationId xmlns:p14="http://schemas.microsoft.com/office/powerpoint/2010/main" val="3999255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45</a:t>
            </a:fld>
            <a:endParaRPr lang="fr-FR" dirty="0"/>
          </a:p>
        </p:txBody>
      </p:sp>
    </p:spTree>
    <p:extLst>
      <p:ext uri="{BB962C8B-B14F-4D97-AF65-F5344CB8AC3E}">
        <p14:creationId xmlns:p14="http://schemas.microsoft.com/office/powerpoint/2010/main" val="2386712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46</a:t>
            </a:fld>
            <a:endParaRPr lang="fr-FR" dirty="0"/>
          </a:p>
        </p:txBody>
      </p:sp>
    </p:spTree>
    <p:extLst>
      <p:ext uri="{BB962C8B-B14F-4D97-AF65-F5344CB8AC3E}">
        <p14:creationId xmlns:p14="http://schemas.microsoft.com/office/powerpoint/2010/main" val="180988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47</a:t>
            </a:fld>
            <a:endParaRPr lang="fr-FR" dirty="0"/>
          </a:p>
        </p:txBody>
      </p:sp>
    </p:spTree>
    <p:extLst>
      <p:ext uri="{BB962C8B-B14F-4D97-AF65-F5344CB8AC3E}">
        <p14:creationId xmlns:p14="http://schemas.microsoft.com/office/powerpoint/2010/main" val="1762805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48</a:t>
            </a:fld>
            <a:endParaRPr lang="fr-FR" dirty="0"/>
          </a:p>
        </p:txBody>
      </p:sp>
    </p:spTree>
    <p:extLst>
      <p:ext uri="{BB962C8B-B14F-4D97-AF65-F5344CB8AC3E}">
        <p14:creationId xmlns:p14="http://schemas.microsoft.com/office/powerpoint/2010/main" val="1998490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49</a:t>
            </a:fld>
            <a:endParaRPr lang="fr-FR" dirty="0"/>
          </a:p>
        </p:txBody>
      </p:sp>
    </p:spTree>
    <p:extLst>
      <p:ext uri="{BB962C8B-B14F-4D97-AF65-F5344CB8AC3E}">
        <p14:creationId xmlns:p14="http://schemas.microsoft.com/office/powerpoint/2010/main" val="149907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a:t>
            </a:fld>
            <a:endParaRPr lang="fr-FR" dirty="0"/>
          </a:p>
        </p:txBody>
      </p:sp>
    </p:spTree>
    <p:extLst>
      <p:ext uri="{BB962C8B-B14F-4D97-AF65-F5344CB8AC3E}">
        <p14:creationId xmlns:p14="http://schemas.microsoft.com/office/powerpoint/2010/main" val="1612913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50</a:t>
            </a:fld>
            <a:endParaRPr lang="fr-FR" dirty="0"/>
          </a:p>
        </p:txBody>
      </p:sp>
    </p:spTree>
    <p:extLst>
      <p:ext uri="{BB962C8B-B14F-4D97-AF65-F5344CB8AC3E}">
        <p14:creationId xmlns:p14="http://schemas.microsoft.com/office/powerpoint/2010/main" val="935129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51</a:t>
            </a:fld>
            <a:endParaRPr lang="fr-FR" dirty="0"/>
          </a:p>
        </p:txBody>
      </p:sp>
    </p:spTree>
    <p:extLst>
      <p:ext uri="{BB962C8B-B14F-4D97-AF65-F5344CB8AC3E}">
        <p14:creationId xmlns:p14="http://schemas.microsoft.com/office/powerpoint/2010/main" val="14486021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52</a:t>
            </a:fld>
            <a:endParaRPr lang="fr-FR" dirty="0"/>
          </a:p>
        </p:txBody>
      </p:sp>
    </p:spTree>
    <p:extLst>
      <p:ext uri="{BB962C8B-B14F-4D97-AF65-F5344CB8AC3E}">
        <p14:creationId xmlns:p14="http://schemas.microsoft.com/office/powerpoint/2010/main" val="217608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53</a:t>
            </a:fld>
            <a:endParaRPr lang="fr-FR" dirty="0"/>
          </a:p>
        </p:txBody>
      </p:sp>
    </p:spTree>
    <p:extLst>
      <p:ext uri="{BB962C8B-B14F-4D97-AF65-F5344CB8AC3E}">
        <p14:creationId xmlns:p14="http://schemas.microsoft.com/office/powerpoint/2010/main" val="3870750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54</a:t>
            </a:fld>
            <a:endParaRPr lang="fr-FR" dirty="0"/>
          </a:p>
        </p:txBody>
      </p:sp>
    </p:spTree>
    <p:extLst>
      <p:ext uri="{BB962C8B-B14F-4D97-AF65-F5344CB8AC3E}">
        <p14:creationId xmlns:p14="http://schemas.microsoft.com/office/powerpoint/2010/main" val="1030266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55</a:t>
            </a:fld>
            <a:endParaRPr lang="fr-FR" dirty="0"/>
          </a:p>
        </p:txBody>
      </p:sp>
    </p:spTree>
    <p:extLst>
      <p:ext uri="{BB962C8B-B14F-4D97-AF65-F5344CB8AC3E}">
        <p14:creationId xmlns:p14="http://schemas.microsoft.com/office/powerpoint/2010/main" val="2074440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56</a:t>
            </a:fld>
            <a:endParaRPr lang="fr-FR" dirty="0"/>
          </a:p>
        </p:txBody>
      </p:sp>
    </p:spTree>
    <p:extLst>
      <p:ext uri="{BB962C8B-B14F-4D97-AF65-F5344CB8AC3E}">
        <p14:creationId xmlns:p14="http://schemas.microsoft.com/office/powerpoint/2010/main" val="16712455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57</a:t>
            </a:fld>
            <a:endParaRPr lang="fr-FR" dirty="0"/>
          </a:p>
        </p:txBody>
      </p:sp>
    </p:spTree>
    <p:extLst>
      <p:ext uri="{BB962C8B-B14F-4D97-AF65-F5344CB8AC3E}">
        <p14:creationId xmlns:p14="http://schemas.microsoft.com/office/powerpoint/2010/main" val="510031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6</a:t>
            </a:fld>
            <a:endParaRPr lang="fr-FR" dirty="0"/>
          </a:p>
        </p:txBody>
      </p:sp>
    </p:spTree>
    <p:extLst>
      <p:ext uri="{BB962C8B-B14F-4D97-AF65-F5344CB8AC3E}">
        <p14:creationId xmlns:p14="http://schemas.microsoft.com/office/powerpoint/2010/main" val="1371237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7</a:t>
            </a:fld>
            <a:endParaRPr lang="fr-FR" dirty="0"/>
          </a:p>
        </p:txBody>
      </p:sp>
    </p:spTree>
    <p:extLst>
      <p:ext uri="{BB962C8B-B14F-4D97-AF65-F5344CB8AC3E}">
        <p14:creationId xmlns:p14="http://schemas.microsoft.com/office/powerpoint/2010/main" val="279386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8</a:t>
            </a:fld>
            <a:endParaRPr lang="fr-FR" dirty="0"/>
          </a:p>
        </p:txBody>
      </p:sp>
    </p:spTree>
    <p:extLst>
      <p:ext uri="{BB962C8B-B14F-4D97-AF65-F5344CB8AC3E}">
        <p14:creationId xmlns:p14="http://schemas.microsoft.com/office/powerpoint/2010/main" val="393831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33DCE8F5-1341-475C-BF40-2E24D91E8058}" type="slidenum">
              <a:rPr lang="fr-FR" smtClean="0"/>
              <a:t>9</a:t>
            </a:fld>
            <a:endParaRPr lang="fr-FR" dirty="0"/>
          </a:p>
        </p:txBody>
      </p:sp>
    </p:spTree>
    <p:extLst>
      <p:ext uri="{BB962C8B-B14F-4D97-AF65-F5344CB8AC3E}">
        <p14:creationId xmlns:p14="http://schemas.microsoft.com/office/powerpoint/2010/main" val="2555355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Espace réservé d’image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5" name="Espace réservé du numéro de diapositive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 name="Titr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7" name="Graphique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fr-FR"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5" name="Espace réservé du pied de page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s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fr-FR" noProof="0"/>
              <a:t>Modifiez le style du titre</a:t>
            </a:r>
            <a:endParaRPr lang="fr-FR" noProof="0" dirty="0"/>
          </a:p>
        </p:txBody>
      </p:sp>
      <p:sp>
        <p:nvSpPr>
          <p:cNvPr id="8" name="Sous-titr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pied de page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4" name="Espace réservé du numéro de diapositive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fr-FR" noProof="0"/>
              <a:t>Ajouter un pied de page</a:t>
            </a:r>
            <a:endParaRPr lang="fr-FR" noProof="0" dirty="0"/>
          </a:p>
        </p:txBody>
      </p:sp>
      <p:sp>
        <p:nvSpPr>
          <p:cNvPr id="3" name="Espace réservé du numéro de diapositive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éparateur">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image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5" name="Espace réservé du pied de page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fr-FR" noProof="0" smtClean="0"/>
              <a:pPr rtl="0"/>
              <a:t>‹N°›</a:t>
            </a:fld>
            <a:endParaRPr lang="fr-FR" noProof="0" dirty="0"/>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fr-FR" noProof="0"/>
              <a:t>Modifiez le style du titre</a:t>
            </a:r>
            <a:endParaRPr lang="fr-FR" noProof="0" dirty="0"/>
          </a:p>
        </p:txBody>
      </p:sp>
      <p:sp>
        <p:nvSpPr>
          <p:cNvPr id="14" name="Sous-titr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8" name="Graphisme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noProof="0"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du texte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7" name="ZoneTexte 6"/>
          <p:cNvSpPr txBox="1"/>
          <p:nvPr userDrawn="1"/>
        </p:nvSpPr>
        <p:spPr>
          <a:xfrm>
            <a:off x="296392" y="6678000"/>
            <a:ext cx="7277362"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du tex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fr-FR" noProof="0"/>
              <a:t>Modifiez le style du titre</a:t>
            </a:r>
            <a:endParaRPr lang="fr-FR" noProof="0" dirty="0"/>
          </a:p>
        </p:txBody>
      </p:sp>
      <p:sp>
        <p:nvSpPr>
          <p:cNvPr id="16" name="Sous-titr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fr-FR" noProof="0" dirty="0"/>
              <a:t>Sous-titre</a:t>
            </a:r>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4" name="Espace réservé du pied de page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fr-FR" noProof="0" smtClean="0"/>
              <a:pPr rtl="0"/>
              <a:t>‹N°›</a:t>
            </a:fld>
            <a:endParaRPr lang="fr-FR" noProof="0" dirty="0"/>
          </a:p>
        </p:txBody>
      </p:sp>
      <p:sp>
        <p:nvSpPr>
          <p:cNvPr id="8" name="Espace réservé d’image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9" name="Espace réservé d’image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0" name="Espace réservé d’image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1" name="Espace réservé d’image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12" name="Espace réservé d’image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fr-FR" noProof="0"/>
              <a:t>Modifiez le style du titre</a:t>
            </a:r>
            <a:endParaRPr lang="fr-FR" noProof="0" dirty="0"/>
          </a:p>
        </p:txBody>
      </p:sp>
      <p:sp>
        <p:nvSpPr>
          <p:cNvPr id="3" name="Col gauche">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3" name="En-tête gauche">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fr-FR" noProof="0" dirty="0"/>
              <a:t>Comparer A</a:t>
            </a:r>
          </a:p>
        </p:txBody>
      </p:sp>
      <p:sp>
        <p:nvSpPr>
          <p:cNvPr id="4" name="Col droite">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15" name="En-tête droit">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fr-FR" noProof="0" dirty="0"/>
              <a:t>Comparer B</a:t>
            </a:r>
          </a:p>
        </p:txBody>
      </p:sp>
      <p:sp>
        <p:nvSpPr>
          <p:cNvPr id="5" name="Espace réservé du pied de page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fr-FR" noProof="0"/>
              <a:t>Ajouter un pied de page</a:t>
            </a:r>
            <a:endParaRPr lang="fr-FR" noProof="0" dirty="0"/>
          </a:p>
        </p:txBody>
      </p:sp>
      <p:sp>
        <p:nvSpPr>
          <p:cNvPr id="6" name="Espace réservé du numéro de diapositive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3" name="Espace réservé du numéro de diapositive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fr-FR" noProof="0" smtClean="0"/>
              <a:pPr rtl="0"/>
              <a:t>‹N°›</a:t>
            </a:fld>
            <a:endParaRPr lang="fr-FR" noProof="0" dirty="0"/>
          </a:p>
        </p:txBody>
      </p:sp>
      <p:sp>
        <p:nvSpPr>
          <p:cNvPr id="10" name="Légende">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2" name="Titre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éo">
    <p:spTree>
      <p:nvGrpSpPr>
        <p:cNvPr id="1" name=""/>
        <p:cNvGrpSpPr/>
        <p:nvPr/>
      </p:nvGrpSpPr>
      <p:grpSpPr>
        <a:xfrm>
          <a:off x="0" y="0"/>
          <a:ext cx="0" cy="0"/>
          <a:chOff x="0" y="0"/>
          <a:chExt cx="0" cy="0"/>
        </a:xfrm>
      </p:grpSpPr>
      <p:sp>
        <p:nvSpPr>
          <p:cNvPr id="3" name="Espace réservé d’élément multimé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noProof="0" dirty="0"/>
              <a:t>Insérer votre vidéo</a:t>
            </a:r>
          </a:p>
        </p:txBody>
      </p:sp>
      <p:sp>
        <p:nvSpPr>
          <p:cNvPr id="5" name="Légende">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fr-FR" noProof="0" dirty="0"/>
              <a:t>Placez la légende de votre photo ici</a:t>
            </a:r>
          </a:p>
        </p:txBody>
      </p:sp>
      <p:sp>
        <p:nvSpPr>
          <p:cNvPr id="4" name="Espace réservé du numéro de diapositive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fr-FR" noProof="0" smtClean="0"/>
              <a:pPr rtl="0"/>
              <a:t>‹N°›</a:t>
            </a:fld>
            <a:endParaRPr lang="fr-FR" noProof="0" dirty="0"/>
          </a:p>
        </p:txBody>
      </p:sp>
      <p:sp>
        <p:nvSpPr>
          <p:cNvPr id="2" name="Titre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éparateur">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Espace réservé d’image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fr-FR" dirty="0"/>
              <a:t>Insérez ou glissez-déplacez votre photo</a:t>
            </a:r>
          </a:p>
        </p:txBody>
      </p:sp>
      <p:sp>
        <p:nvSpPr>
          <p:cNvPr id="13" name="Titr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fr-FR" dirty="0"/>
              <a:t>Merci</a:t>
            </a:r>
          </a:p>
        </p:txBody>
      </p:sp>
      <p:sp>
        <p:nvSpPr>
          <p:cNvPr id="18" name="Graphisme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fr-FR" dirty="0"/>
          </a:p>
        </p:txBody>
      </p:sp>
      <p:sp>
        <p:nvSpPr>
          <p:cNvPr id="15" name="Nom">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fr-FR" dirty="0"/>
              <a:t>Nom</a:t>
            </a:r>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fr-FR" dirty="0"/>
              <a:t>E-mail</a:t>
            </a:r>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fr-FR" sz="1000" noProof="1">
              <a:latin typeface="Tw Cen MT" panose="020B0602020104020603" pitchFamily="34" charset="0"/>
            </a:endParaRPr>
          </a:p>
        </p:txBody>
      </p:sp>
      <p:sp>
        <p:nvSpPr>
          <p:cNvPr id="14" name="Espace réservé du numéro de diapositive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fr-FR" noProof="0"/>
              <a:t>Modifiez le style du titre</a:t>
            </a:r>
            <a:endParaRPr lang="fr-FR" noProof="0" dirty="0"/>
          </a:p>
        </p:txBody>
      </p:sp>
      <p:sp>
        <p:nvSpPr>
          <p:cNvPr id="10" name="Sous-titr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fr-FR" noProof="0" dirty="0"/>
              <a:t>Sous-titre</a:t>
            </a:r>
          </a:p>
        </p:txBody>
      </p:sp>
      <p:sp>
        <p:nvSpPr>
          <p:cNvPr id="3" name="Espace réservé du contenu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lvl1pPr rtl="0">
              <a:defRPr/>
            </a:lvl1pPr>
          </a:lstStyle>
          <a:p>
            <a:pPr lvl="0" rtl="0"/>
            <a:r>
              <a:rPr lang="fr-FR"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fr-FR" noProof="0"/>
              <a:t>Ajouter un pied de page</a:t>
            </a:r>
            <a:endParaRPr lang="fr-FR" noProof="0" dirty="0"/>
          </a:p>
        </p:txBody>
      </p:sp>
      <p:sp>
        <p:nvSpPr>
          <p:cNvPr id="5" name="Espace réservé du numéro de diapositive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fr-FR" noProof="0" smtClean="0"/>
              <a:pPr rtl="0"/>
              <a:t>‹N°›</a:t>
            </a:fld>
            <a:endParaRPr lang="fr-FR"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fr-FR" sz="1000" noProof="1">
                <a:latin typeface="+mn-lt"/>
              </a:rPr>
              <a:t>Alexis CAILLY </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fr-FR" dirty="0"/>
              <a:t>Modifiez le style du titre</a:t>
            </a:r>
          </a:p>
        </p:txBody>
      </p:sp>
      <p:sp>
        <p:nvSpPr>
          <p:cNvPr id="3" name="Espace réservé du texte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fr-FR"/>
              <a:t>Ajouter un pied de page</a:t>
            </a:r>
            <a:endParaRPr lang="fr-FR" dirty="0"/>
          </a:p>
        </p:txBody>
      </p:sp>
      <p:sp>
        <p:nvSpPr>
          <p:cNvPr id="6" name="Espace réservé du numéro de diapositive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solidFill>
            <a:schemeClr val="accent2">
              <a:lumMod val="75000"/>
              <a:shade val="30000"/>
              <a:satMod val="115000"/>
            </a:schemeClr>
          </a:soli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fr-FR" smtClean="0"/>
              <a:pPr rtl="0"/>
              <a:t>‹N°›</a:t>
            </a:fld>
            <a:endParaRPr lang="fr-FR"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jpeg"/><Relationship Id="rId9" Type="http://schemas.microsoft.com/office/2007/relationships/hdphoto" Target="../media/hdphoto2.wdp"/><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13" Type="http://schemas.microsoft.com/office/2007/relationships/hdphoto" Target="../media/hdphoto7.wdp"/><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png"/><Relationship Id="rId17" Type="http://schemas.microsoft.com/office/2007/relationships/hdphoto" Target="../media/hdphoto9.wdp"/><Relationship Id="rId2" Type="http://schemas.openxmlformats.org/officeDocument/2006/relationships/notesSlide" Target="../notesSlides/notesSlide10.xml"/><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microsoft.com/office/2007/relationships/hdphoto" Target="../media/hdphoto8.wdp"/><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8.jpeg"/><Relationship Id="rId4" Type="http://schemas.openxmlformats.org/officeDocument/2006/relationships/image" Target="../media/image67.jpe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28.jpeg"/><Relationship Id="rId18" Type="http://schemas.openxmlformats.org/officeDocument/2006/relationships/image" Target="../media/image37.png"/><Relationship Id="rId26" Type="http://schemas.openxmlformats.org/officeDocument/2006/relationships/image" Target="../media/image81.jpeg"/><Relationship Id="rId3" Type="http://schemas.openxmlformats.org/officeDocument/2006/relationships/image" Target="../media/image43.png"/><Relationship Id="rId21" Type="http://schemas.microsoft.com/office/2007/relationships/hdphoto" Target="../media/hdphoto12.wdp"/><Relationship Id="rId7" Type="http://schemas.openxmlformats.org/officeDocument/2006/relationships/image" Target="../media/image75.jpeg"/><Relationship Id="rId12" Type="http://schemas.openxmlformats.org/officeDocument/2006/relationships/image" Target="../media/image26.jpeg"/><Relationship Id="rId17" Type="http://schemas.openxmlformats.org/officeDocument/2006/relationships/image" Target="../media/image3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35.jpeg"/><Relationship Id="rId20"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24.png"/><Relationship Id="rId24" Type="http://schemas.openxmlformats.org/officeDocument/2006/relationships/image" Target="../media/image79.jpeg"/><Relationship Id="rId5" Type="http://schemas.microsoft.com/office/2007/relationships/hdphoto" Target="../media/hdphoto10.wdp"/><Relationship Id="rId15" Type="http://schemas.openxmlformats.org/officeDocument/2006/relationships/image" Target="../media/image30.png"/><Relationship Id="rId23" Type="http://schemas.microsoft.com/office/2007/relationships/hdphoto" Target="../media/hdphoto13.wdp"/><Relationship Id="rId28" Type="http://schemas.openxmlformats.org/officeDocument/2006/relationships/image" Target="../media/image83.png"/><Relationship Id="rId10" Type="http://schemas.openxmlformats.org/officeDocument/2006/relationships/image" Target="../media/image23.png"/><Relationship Id="rId19" Type="http://schemas.openxmlformats.org/officeDocument/2006/relationships/image" Target="../media/image27.png"/><Relationship Id="rId4" Type="http://schemas.openxmlformats.org/officeDocument/2006/relationships/image" Target="../media/image73.png"/><Relationship Id="rId9" Type="http://schemas.microsoft.com/office/2007/relationships/hdphoto" Target="../media/hdphoto11.wdp"/><Relationship Id="rId14" Type="http://schemas.openxmlformats.org/officeDocument/2006/relationships/image" Target="../media/image29.png"/><Relationship Id="rId22" Type="http://schemas.openxmlformats.org/officeDocument/2006/relationships/image" Target="../media/image78.png"/><Relationship Id="rId27" Type="http://schemas.openxmlformats.org/officeDocument/2006/relationships/image" Target="../media/image82.jpe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jpeg"/><Relationship Id="rId17" Type="http://schemas.openxmlformats.org/officeDocument/2006/relationships/image" Target="../media/image98.jpeg"/><Relationship Id="rId2" Type="http://schemas.openxmlformats.org/officeDocument/2006/relationships/notesSlide" Target="../notesSlides/notesSlide17.xml"/><Relationship Id="rId16"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2.jpeg"/><Relationship Id="rId5" Type="http://schemas.openxmlformats.org/officeDocument/2006/relationships/image" Target="../media/image86.png"/><Relationship Id="rId15" Type="http://schemas.openxmlformats.org/officeDocument/2006/relationships/image" Target="../media/image96.jpeg"/><Relationship Id="rId10" Type="http://schemas.openxmlformats.org/officeDocument/2006/relationships/image" Target="../media/image91.jpe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0.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3" Type="http://schemas.openxmlformats.org/officeDocument/2006/relationships/image" Target="../media/image107.png"/><Relationship Id="rId18" Type="http://schemas.microsoft.com/office/2007/relationships/hdphoto" Target="../media/hdphoto15.wdp"/><Relationship Id="rId3" Type="http://schemas.openxmlformats.org/officeDocument/2006/relationships/image" Target="../media/image99.jpe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20.xml"/><Relationship Id="rId16"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5" Type="http://schemas.microsoft.com/office/2007/relationships/hdphoto" Target="../media/hdphoto14.wdp"/><Relationship Id="rId10" Type="http://schemas.openxmlformats.org/officeDocument/2006/relationships/image" Target="../media/image104.png"/><Relationship Id="rId4" Type="http://schemas.openxmlformats.org/officeDocument/2006/relationships/image" Target="../media/image100.jpeg"/><Relationship Id="rId9" Type="http://schemas.openxmlformats.org/officeDocument/2006/relationships/image" Target="../media/image103.png"/><Relationship Id="rId14" Type="http://schemas.openxmlformats.org/officeDocument/2006/relationships/image" Target="../media/image108.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2.jpe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1.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4.wdp"/><Relationship Id="rId18" Type="http://schemas.openxmlformats.org/officeDocument/2006/relationships/image" Target="../media/image1100.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1.png"/><Relationship Id="rId2" Type="http://schemas.openxmlformats.org/officeDocument/2006/relationships/notesSlide" Target="../notesSlides/notesSlide22.xml"/><Relationship Id="rId16" Type="http://schemas.microsoft.com/office/2007/relationships/hdphoto" Target="../media/hdphoto15.wdp"/><Relationship Id="rId1" Type="http://schemas.openxmlformats.org/officeDocument/2006/relationships/slideLayout" Target="../slideLayouts/slideLayout3.xml"/><Relationship Id="rId6" Type="http://schemas.openxmlformats.org/officeDocument/2006/relationships/image" Target="../media/image1020.png"/><Relationship Id="rId11" Type="http://schemas.openxmlformats.org/officeDocument/2006/relationships/image" Target="../media/image1070.png"/><Relationship Id="rId15" Type="http://schemas.openxmlformats.org/officeDocument/2006/relationships/image" Target="../media/image110.png"/><Relationship Id="rId10" Type="http://schemas.openxmlformats.org/officeDocument/2006/relationships/image" Target="../media/image106.png"/><Relationship Id="rId19" Type="http://schemas.openxmlformats.org/officeDocument/2006/relationships/image" Target="../media/image113.png"/><Relationship Id="rId9" Type="http://schemas.openxmlformats.org/officeDocument/2006/relationships/image" Target="../media/image105.png"/><Relationship Id="rId14" Type="http://schemas.openxmlformats.org/officeDocument/2006/relationships/image" Target="../media/image109.jpe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1.png"/><Relationship Id="rId4" Type="http://schemas.openxmlformats.org/officeDocument/2006/relationships/image" Target="../media/image115.jpe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jpeg"/><Relationship Id="rId3" Type="http://schemas.openxmlformats.org/officeDocument/2006/relationships/image" Target="../media/image108.png"/><Relationship Id="rId7" Type="http://schemas.openxmlformats.org/officeDocument/2006/relationships/image" Target="../media/image1020.png"/><Relationship Id="rId12" Type="http://schemas.openxmlformats.org/officeDocument/2006/relationships/image" Target="../media/image1070.png"/><Relationship Id="rId17" Type="http://schemas.openxmlformats.org/officeDocument/2006/relationships/image" Target="../media/image112.jpeg"/><Relationship Id="rId2" Type="http://schemas.openxmlformats.org/officeDocument/2006/relationships/notesSlide" Target="../notesSlides/notesSlide24.xml"/><Relationship Id="rId16"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11.png"/><Relationship Id="rId15" Type="http://schemas.microsoft.com/office/2007/relationships/hdphoto" Target="../media/hdphoto15.wdp"/><Relationship Id="rId10" Type="http://schemas.openxmlformats.org/officeDocument/2006/relationships/image" Target="../media/image105.png"/><Relationship Id="rId4" Type="http://schemas.microsoft.com/office/2007/relationships/hdphoto" Target="../media/hdphoto14.wdp"/><Relationship Id="rId9" Type="http://schemas.openxmlformats.org/officeDocument/2006/relationships/image" Target="../media/image104.png"/><Relationship Id="rId14"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 Type="http://schemas.openxmlformats.org/officeDocument/2006/relationships/notesSlide" Target="../notesSlides/notesSlide25.xml"/><Relationship Id="rId16" Type="http://schemas.openxmlformats.org/officeDocument/2006/relationships/image" Target="../media/image110.png"/><Relationship Id="rId1" Type="http://schemas.openxmlformats.org/officeDocument/2006/relationships/slideLayout" Target="../slideLayouts/slideLayout3.xml"/><Relationship Id="rId11" Type="http://schemas.openxmlformats.org/officeDocument/2006/relationships/image" Target="../media/image106.png"/><Relationship Id="rId15" Type="http://schemas.openxmlformats.org/officeDocument/2006/relationships/image" Target="../media/image109.jpeg"/><Relationship Id="rId10" Type="http://schemas.openxmlformats.org/officeDocument/2006/relationships/image" Target="../media/image105.png"/><Relationship Id="rId19" Type="http://schemas.openxmlformats.org/officeDocument/2006/relationships/image" Target="../media/image112.jpeg"/><Relationship Id="rId4" Type="http://schemas.openxmlformats.org/officeDocument/2006/relationships/image" Target="../media/image101.png"/><Relationship Id="rId9" Type="http://schemas.openxmlformats.org/officeDocument/2006/relationships/image" Target="../media/image104.png"/><Relationship Id="rId1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12.jpeg"/><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18.jpeg"/><Relationship Id="rId4" Type="http://schemas.openxmlformats.org/officeDocument/2006/relationships/image" Target="../media/image1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4.png"/><Relationship Id="rId18" Type="http://schemas.openxmlformats.org/officeDocument/2006/relationships/image" Target="../media/image109.jpeg"/><Relationship Id="rId26" Type="http://schemas.openxmlformats.org/officeDocument/2006/relationships/image" Target="../media/image131.png"/><Relationship Id="rId3" Type="http://schemas.openxmlformats.org/officeDocument/2006/relationships/image" Target="../media/image111.png"/><Relationship Id="rId21" Type="http://schemas.openxmlformats.org/officeDocument/2006/relationships/image" Target="../media/image126.png"/><Relationship Id="rId12" Type="http://schemas.openxmlformats.org/officeDocument/2006/relationships/image" Target="../media/image104.png"/><Relationship Id="rId17" Type="http://schemas.microsoft.com/office/2007/relationships/hdphoto" Target="../media/hdphoto14.wdp"/><Relationship Id="rId25" Type="http://schemas.openxmlformats.org/officeDocument/2006/relationships/image" Target="../media/image130.png"/><Relationship Id="rId2" Type="http://schemas.openxmlformats.org/officeDocument/2006/relationships/notesSlide" Target="../notesSlides/notesSlide31.xml"/><Relationship Id="rId16" Type="http://schemas.openxmlformats.org/officeDocument/2006/relationships/image" Target="../media/image108.png"/><Relationship Id="rId20" Type="http://schemas.microsoft.com/office/2007/relationships/hdphoto" Target="../media/hdphoto15.wdp"/><Relationship Id="rId29" Type="http://schemas.openxmlformats.org/officeDocument/2006/relationships/image" Target="../media/image134.png"/><Relationship Id="rId1" Type="http://schemas.openxmlformats.org/officeDocument/2006/relationships/slideLayout" Target="../slideLayouts/slideLayout3.xml"/><Relationship Id="rId11" Type="http://schemas.openxmlformats.org/officeDocument/2006/relationships/image" Target="../media/image1230.png"/><Relationship Id="rId24" Type="http://schemas.openxmlformats.org/officeDocument/2006/relationships/image" Target="../media/image129.png"/><Relationship Id="rId5" Type="http://schemas.openxmlformats.org/officeDocument/2006/relationships/image" Target="../media/image112.jpeg"/><Relationship Id="rId15" Type="http://schemas.openxmlformats.org/officeDocument/2006/relationships/image" Target="../media/image1070.pn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020.png"/><Relationship Id="rId19" Type="http://schemas.openxmlformats.org/officeDocument/2006/relationships/image" Target="../media/image110.png"/><Relationship Id="rId31" Type="http://schemas.openxmlformats.org/officeDocument/2006/relationships/image" Target="../media/image136.png"/><Relationship Id="rId4" Type="http://schemas.openxmlformats.org/officeDocument/2006/relationships/image" Target="../media/image116.png"/><Relationship Id="rId9" Type="http://schemas.openxmlformats.org/officeDocument/2006/relationships/image" Target="../media/image101.png"/><Relationship Id="rId14" Type="http://schemas.openxmlformats.org/officeDocument/2006/relationships/image" Target="../media/image125.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s>
</file>

<file path=ppt/slides/_rels/slide3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11.png"/><Relationship Id="rId12" Type="http://schemas.openxmlformats.org/officeDocument/2006/relationships/image" Target="../media/image140.jpeg"/><Relationship Id="rId2" Type="http://schemas.openxmlformats.org/officeDocument/2006/relationships/notesSlide" Target="../notesSlides/notesSlide32.xml"/><Relationship Id="rId1" Type="http://schemas.openxmlformats.org/officeDocument/2006/relationships/slideLayout" Target="../slideLayouts/slideLayout3.xml"/><Relationship Id="rId11" Type="http://schemas.openxmlformats.org/officeDocument/2006/relationships/image" Target="../media/image139.png"/><Relationship Id="rId5" Type="http://schemas.openxmlformats.org/officeDocument/2006/relationships/image" Target="../media/image112.jpeg"/><Relationship Id="rId10" Type="http://schemas.openxmlformats.org/officeDocument/2006/relationships/image" Target="../media/image124.jpeg"/><Relationship Id="rId4" Type="http://schemas.openxmlformats.org/officeDocument/2006/relationships/image" Target="../media/image116.png"/><Relationship Id="rId9" Type="http://schemas.openxmlformats.org/officeDocument/2006/relationships/image" Target="../media/image138.png"/></Relationships>
</file>

<file path=ppt/slides/_rels/slide3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08.png"/><Relationship Id="rId18" Type="http://schemas.openxmlformats.org/officeDocument/2006/relationships/image" Target="../media/image126.png"/><Relationship Id="rId3" Type="http://schemas.openxmlformats.org/officeDocument/2006/relationships/image" Target="../media/image101.png"/><Relationship Id="rId21" Type="http://schemas.openxmlformats.org/officeDocument/2006/relationships/image" Target="../media/image144.png"/><Relationship Id="rId7" Type="http://schemas.openxmlformats.org/officeDocument/2006/relationships/image" Target="../media/image1020.png"/><Relationship Id="rId12" Type="http://schemas.openxmlformats.org/officeDocument/2006/relationships/image" Target="../media/image1070.png"/><Relationship Id="rId17" Type="http://schemas.microsoft.com/office/2007/relationships/hdphoto" Target="../media/hdphoto15.wdp"/><Relationship Id="rId25" Type="http://schemas.openxmlformats.org/officeDocument/2006/relationships/image" Target="../media/image112.jpeg"/><Relationship Id="rId2" Type="http://schemas.openxmlformats.org/officeDocument/2006/relationships/notesSlide" Target="../notesSlides/notesSlide33.xml"/><Relationship Id="rId16" Type="http://schemas.openxmlformats.org/officeDocument/2006/relationships/image" Target="../media/image110.png"/><Relationship Id="rId20" Type="http://schemas.openxmlformats.org/officeDocument/2006/relationships/image" Target="../media/image128.png"/><Relationship Id="rId1" Type="http://schemas.openxmlformats.org/officeDocument/2006/relationships/slideLayout" Target="../slideLayouts/slideLayout3.xml"/><Relationship Id="rId11" Type="http://schemas.openxmlformats.org/officeDocument/2006/relationships/image" Target="../media/image143.png"/><Relationship Id="rId24" Type="http://schemas.openxmlformats.org/officeDocument/2006/relationships/image" Target="../media/image111.png"/><Relationship Id="rId15" Type="http://schemas.openxmlformats.org/officeDocument/2006/relationships/image" Target="../media/image109.jpeg"/><Relationship Id="rId23" Type="http://schemas.openxmlformats.org/officeDocument/2006/relationships/image" Target="../media/image146.png"/><Relationship Id="rId10" Type="http://schemas.openxmlformats.org/officeDocument/2006/relationships/image" Target="../media/image124.png"/><Relationship Id="rId19" Type="http://schemas.openxmlformats.org/officeDocument/2006/relationships/image" Target="../media/image127.png"/><Relationship Id="rId9" Type="http://schemas.openxmlformats.org/officeDocument/2006/relationships/image" Target="../media/image104.png"/><Relationship Id="rId14" Type="http://schemas.microsoft.com/office/2007/relationships/hdphoto" Target="../media/hdphoto14.wdp"/><Relationship Id="rId22" Type="http://schemas.openxmlformats.org/officeDocument/2006/relationships/image" Target="../media/image145.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1.png"/><Relationship Id="rId7" Type="http://schemas.openxmlformats.org/officeDocument/2006/relationships/image" Target="../media/image142.gi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1.jpeg"/><Relationship Id="rId5" Type="http://schemas.openxmlformats.org/officeDocument/2006/relationships/image" Target="../media/image112.jpeg"/><Relationship Id="rId4" Type="http://schemas.openxmlformats.org/officeDocument/2006/relationships/image" Target="../media/image116.png"/><Relationship Id="rId9" Type="http://schemas.openxmlformats.org/officeDocument/2006/relationships/image" Target="../media/image143.jpeg"/></Relationships>
</file>

<file path=ppt/slides/_rels/slide35.xml.rels><?xml version="1.0" encoding="UTF-8" standalone="yes"?>
<Relationships xmlns="http://schemas.openxmlformats.org/package/2006/relationships"><Relationship Id="rId8" Type="http://schemas.openxmlformats.org/officeDocument/2006/relationships/image" Target="../media/image149.png"/><Relationship Id="rId13" Type="http://schemas.microsoft.com/office/2007/relationships/hdphoto" Target="../media/hdphoto17.wdp"/><Relationship Id="rId3" Type="http://schemas.openxmlformats.org/officeDocument/2006/relationships/image" Target="../media/image111.png"/><Relationship Id="rId7" Type="http://schemas.microsoft.com/office/2007/relationships/hdphoto" Target="../media/hdphoto16.wdp"/><Relationship Id="rId12" Type="http://schemas.openxmlformats.org/officeDocument/2006/relationships/image" Target="../media/image153.png"/><Relationship Id="rId17" Type="http://schemas.openxmlformats.org/officeDocument/2006/relationships/image" Target="../media/image157.png"/><Relationship Id="rId2" Type="http://schemas.openxmlformats.org/officeDocument/2006/relationships/notesSlide" Target="../notesSlides/notesSlide35.xml"/><Relationship Id="rId16"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12.jpeg"/><Relationship Id="rId15" Type="http://schemas.openxmlformats.org/officeDocument/2006/relationships/image" Target="../media/image15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png"/><Relationship Id="rId14" Type="http://schemas.openxmlformats.org/officeDocument/2006/relationships/image" Target="../media/image154.png"/></Relationships>
</file>

<file path=ppt/slides/_rels/slide3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11.png"/><Relationship Id="rId7" Type="http://schemas.openxmlformats.org/officeDocument/2006/relationships/image" Target="../media/image155.jpe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12.jpeg"/><Relationship Id="rId9"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57.gif"/><Relationship Id="rId4"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1.png"/><Relationship Id="rId7" Type="http://schemas.openxmlformats.org/officeDocument/2006/relationships/image" Target="../media/image16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png"/><Relationship Id="rId4" Type="http://schemas.microsoft.com/office/2007/relationships/hdphoto" Target="../media/hdphoto18.wdp"/><Relationship Id="rId9" Type="http://schemas.openxmlformats.org/officeDocument/2006/relationships/image" Target="../media/image166.png"/></Relationships>
</file>

<file path=ppt/slides/_rels/slide4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171.jpeg"/></Relationships>
</file>

<file path=ppt/slides/_rels/slide4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173.png"/><Relationship Id="rId5" Type="http://schemas.openxmlformats.org/officeDocument/2006/relationships/image" Target="../media/image16.jpeg"/><Relationship Id="rId10" Type="http://schemas.openxmlformats.org/officeDocument/2006/relationships/image" Target="../media/image37.png"/><Relationship Id="rId4" Type="http://schemas.openxmlformats.org/officeDocument/2006/relationships/image" Target="../media/image15.jpeg"/><Relationship Id="rId9" Type="http://schemas.openxmlformats.org/officeDocument/2006/relationships/image" Target="../media/image172.png"/></Relationships>
</file>

<file path=ppt/slides/_rels/slide4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75.jpeg"/></Relationships>
</file>

<file path=ppt/slides/_rels/slide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chart" Target="../charts/chart4.xml"/><Relationship Id="rId4" Type="http://schemas.openxmlformats.org/officeDocument/2006/relationships/chart" Target="../charts/chart3.xml"/></Relationships>
</file>

<file path=ppt/slides/_rels/slide5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179.jpeg"/><Relationship Id="rId4" Type="http://schemas.openxmlformats.org/officeDocument/2006/relationships/image" Target="../media/image179.sv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jp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7.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2.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5A836F-346F-4099-BC7B-0D8F3B27F395}"/>
              </a:ext>
            </a:extLst>
          </p:cNvPr>
          <p:cNvSpPr>
            <a:spLocks noGrp="1"/>
          </p:cNvSpPr>
          <p:nvPr>
            <p:ph type="ctrTitle"/>
          </p:nvPr>
        </p:nvSpPr>
        <p:spPr>
          <a:xfrm>
            <a:off x="859496" y="1791010"/>
            <a:ext cx="6384266" cy="1547813"/>
          </a:xfrm>
        </p:spPr>
        <p:txBody>
          <a:bodyPr rtlCol="0"/>
          <a:lstStyle/>
          <a:p>
            <a:pPr rtl="0"/>
            <a:r>
              <a:rPr lang="fr-FR" dirty="0"/>
              <a:t>Vision industrielle</a:t>
            </a:r>
            <a:br>
              <a:rPr lang="fr-FR" dirty="0"/>
            </a:br>
            <a:r>
              <a:rPr lang="fr-FR" sz="2400" dirty="0"/>
              <a:t>BUT Génie électrique et informatique industrielle</a:t>
            </a:r>
            <a:br>
              <a:rPr lang="fr-FR" sz="2400" dirty="0"/>
            </a:br>
            <a:r>
              <a:rPr lang="fr-FR" sz="2400" dirty="0"/>
              <a:t>IUT de bordeaux</a:t>
            </a:r>
          </a:p>
        </p:txBody>
      </p:sp>
      <p:sp>
        <p:nvSpPr>
          <p:cNvPr id="5" name="Sous-titre 4">
            <a:extLst>
              <a:ext uri="{FF2B5EF4-FFF2-40B4-BE49-F238E27FC236}">
                <a16:creationId xmlns:a16="http://schemas.microsoft.com/office/drawing/2014/main" id="{1FF39718-6251-4A5A-AAC7-767229317836}"/>
              </a:ext>
            </a:extLst>
          </p:cNvPr>
          <p:cNvSpPr>
            <a:spLocks noGrp="1"/>
          </p:cNvSpPr>
          <p:nvPr>
            <p:ph type="subTitle" idx="1"/>
          </p:nvPr>
        </p:nvSpPr>
        <p:spPr>
          <a:xfrm>
            <a:off x="938271" y="3341884"/>
            <a:ext cx="3756943" cy="722312"/>
          </a:xfrm>
        </p:spPr>
        <p:txBody>
          <a:bodyPr rtlCol="0"/>
          <a:lstStyle/>
          <a:p>
            <a:pPr rtl="0"/>
            <a:r>
              <a:rPr lang="fr-FR" dirty="0"/>
              <a:t>2023</a:t>
            </a:r>
          </a:p>
          <a:p>
            <a:pPr rtl="0"/>
            <a:r>
              <a:rPr lang="fr-FR" dirty="0"/>
              <a:t>Alexis </a:t>
            </a:r>
            <a:r>
              <a:rPr lang="fr-FR" dirty="0" err="1"/>
              <a:t>Cailly</a:t>
            </a:r>
            <a:endParaRPr lang="fr-FR" dirty="0"/>
          </a:p>
          <a:p>
            <a:pPr rtl="0"/>
            <a:r>
              <a:rPr lang="fr-FR" dirty="0"/>
              <a:t>alexis.cailly@cea.fr</a:t>
            </a:r>
          </a:p>
          <a:p>
            <a:pPr rtl="0"/>
            <a:endParaRPr lang="fr-FR" noProof="1"/>
          </a:p>
        </p:txBody>
      </p:sp>
      <p:cxnSp>
        <p:nvCxnSpPr>
          <p:cNvPr id="16" name="Connecteur droit 15">
            <a:extLst>
              <a:ext uri="{FF2B5EF4-FFF2-40B4-BE49-F238E27FC236}">
                <a16:creationId xmlns:a16="http://schemas.microsoft.com/office/drawing/2014/main" id="{B029E30A-660C-4C6A-8C17-E7A3B2E1C4BD}"/>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fr-FR" smtClean="0"/>
              <a:pPr rtl="0"/>
              <a:t>1</a:t>
            </a:fld>
            <a:endParaRPr lang="fr-FR" dirty="0"/>
          </a:p>
        </p:txBody>
      </p:sp>
      <p:pic>
        <p:nvPicPr>
          <p:cNvPr id="15" name="Espace réservé pour une image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197" r="28197"/>
          <a:stretch>
            <a:fillRect/>
          </a:stretch>
        </p:blipFill>
        <p:spPr/>
      </p:pic>
      <p:pic>
        <p:nvPicPr>
          <p:cNvPr id="1026" name="Picture 2" descr="https://www.iut.u-bordeaux.fr/general/wp-content/uploads/2017/03/iut_Bordeaux_RVB-01-e14884597847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669" y="3251200"/>
            <a:ext cx="4382964" cy="243692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963518">
            <a:off x="3043703" y="5469714"/>
            <a:ext cx="600075" cy="600075"/>
          </a:xfrm>
          <a:prstGeom prst="rect">
            <a:avLst/>
          </a:prstGeom>
        </p:spPr>
      </p:pic>
      <p:pic>
        <p:nvPicPr>
          <p:cNvPr id="3074" name="Picture 2" descr="Sun icon - Free download on Iconfinder"/>
          <p:cNvPicPr>
            <a:picLocks noChangeAspect="1" noChangeArrowheads="1"/>
          </p:cNvPicPr>
          <p:nvPr/>
        </p:nvPicPr>
        <p:blipFill>
          <a:blip r:embed="rId6">
            <a:extLst>
              <a:ext uri="{BEBA8EAE-BF5A-486C-A8C5-ECC9F3942E4B}">
                <a14:imgProps xmlns:a14="http://schemas.microsoft.com/office/drawing/2010/main">
                  <a14:imgLayer r:embed="rId7">
                    <a14:imgEffect>
                      <a14:artisticChalkSketch/>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859496" y="4407382"/>
            <a:ext cx="730765" cy="730765"/>
          </a:xfrm>
          <a:prstGeom prst="rect">
            <a:avLst/>
          </a:prstGeom>
          <a:noFill/>
        </p:spPr>
      </p:pic>
      <p:pic>
        <p:nvPicPr>
          <p:cNvPr id="3130" name="Picture 58" descr="Fichier:Blue computer icon.svg"/>
          <p:cNvPicPr>
            <a:picLocks noChangeAspect="1" noChangeArrowheads="1"/>
          </p:cNvPicPr>
          <p:nvPr/>
        </p:nvPicPr>
        <p:blipFill>
          <a:blip r:embed="rId8">
            <a:extLst>
              <a:ext uri="{BEBA8EAE-BF5A-486C-A8C5-ECC9F3942E4B}">
                <a14:imgProps xmlns:a14="http://schemas.microsoft.com/office/drawing/2010/main">
                  <a14:imgLayer r:embed="rId9">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19902986">
            <a:off x="4086602" y="5554096"/>
            <a:ext cx="630439" cy="630439"/>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pic>
        <p:nvPicPr>
          <p:cNvPr id="3134" name="Picture 62" descr="Robot &amp; Cobot Part - Premier Automation Center Co.,Ltd"/>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79900" y="385113"/>
            <a:ext cx="1905000" cy="1905000"/>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pic>
        <p:nvPicPr>
          <p:cNvPr id="3136" name="Picture 64" descr="Grille-pain - Icônes Interface utilisateur et gestes"/>
          <p:cNvPicPr>
            <a:picLocks noChangeAspect="1" noChangeArrowheads="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9977807">
            <a:off x="1738675" y="5182511"/>
            <a:ext cx="644251" cy="64425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2" descr="Robot &amp; Cobot Part - Premier Automation Center Co.,Ltd"/>
          <p:cNvPicPr>
            <a:picLocks noChangeAspect="1" noChangeArrowheads="1"/>
          </p:cNvPicPr>
          <p:nvPr/>
        </p:nvPicPr>
        <p:blipFill>
          <a:blip r:embed="rId14">
            <a:duotone>
              <a:schemeClr val="accent3">
                <a:shade val="45000"/>
                <a:satMod val="135000"/>
              </a:schemeClr>
              <a:prstClr val="white"/>
            </a:duotone>
            <a:extLst>
              <a:ext uri="{BEBA8EAE-BF5A-486C-A8C5-ECC9F3942E4B}">
                <a14:imgProps xmlns:a14="http://schemas.microsoft.com/office/drawing/2010/main">
                  <a14:imgLayer r:embed="rId11">
                    <a14:imgEffect>
                      <a14:backgroundRemoval t="7500" b="90000" l="4500" r="97000">
                        <a14:foregroundMark x1="32500" y1="28500" x2="32500" y2="28500"/>
                        <a14:foregroundMark x1="73500" y1="32500" x2="73500" y2="32500"/>
                        <a14:foregroundMark x1="85000" y1="35000" x2="85000" y2="35000"/>
                        <a14:foregroundMark x1="70000" y1="56500" x2="70000" y2="56500"/>
                        <a14:foregroundMark x1="68500" y1="65500" x2="68500" y2="65500"/>
                        <a14:foregroundMark x1="80500" y1="62500" x2="80500" y2="62500"/>
                        <a14:foregroundMark x1="70000" y1="79500" x2="70000" y2="79500"/>
                        <a14:foregroundMark x1="21000" y1="43500" x2="21000" y2="43500"/>
                        <a14:foregroundMark x1="9500" y1="37000" x2="9500" y2="37000"/>
                        <a14:foregroundMark x1="27000" y1="51000" x2="27000" y2="51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67780" flipH="1">
            <a:off x="5235087" y="5721210"/>
            <a:ext cx="795088" cy="805284"/>
          </a:xfrm>
          <a:prstGeom prst="rect">
            <a:avLst/>
          </a:prstGeom>
          <a:noFill/>
          <a:effectLst>
            <a:glow rad="127000">
              <a:schemeClr val="tx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5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80455" y="541590"/>
            <a:ext cx="3820835" cy="152790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Contrôles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Ebréchure / qualité de la bouteille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 du bouchon</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Présence/position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Impression de l’étiquette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Niveau du breuvage.</a:t>
            </a:r>
          </a:p>
          <a:p>
            <a:pPr marL="742950" lvl="1"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Etc.</a:t>
            </a: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 </a:t>
            </a:r>
            <a:br>
              <a:rPr lang="fr-FR" dirty="0"/>
            </a:br>
            <a:r>
              <a:rPr lang="fr-FR" dirty="0"/>
              <a:t>Production de bouteilles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10</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7" name="Groupe 6"/>
          <p:cNvGrpSpPr/>
          <p:nvPr/>
        </p:nvGrpSpPr>
        <p:grpSpPr>
          <a:xfrm>
            <a:off x="360000" y="1479975"/>
            <a:ext cx="6532684" cy="4187322"/>
            <a:chOff x="744133" y="1693240"/>
            <a:chExt cx="6532684" cy="4187322"/>
          </a:xfrm>
        </p:grpSpPr>
        <p:sp>
          <p:nvSpPr>
            <p:cNvPr id="4" name="Rectangle 3"/>
            <p:cNvSpPr/>
            <p:nvPr/>
          </p:nvSpPr>
          <p:spPr>
            <a:xfrm>
              <a:off x="744133" y="1693240"/>
              <a:ext cx="6532684" cy="4187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6" name="Picture 6" descr="Systéme de vision pour bouteilles"/>
            <p:cNvPicPr>
              <a:picLocks noChangeAspect="1" noChangeArrowheads="1"/>
            </p:cNvPicPr>
            <p:nvPr/>
          </p:nvPicPr>
          <p:blipFill rotWithShape="1">
            <a:blip r:embed="rId3">
              <a:extLst>
                <a:ext uri="{28A0092B-C50C-407E-A947-70E740481C1C}">
                  <a14:useLocalDpi xmlns:a14="http://schemas.microsoft.com/office/drawing/2010/main" val="0"/>
                </a:ext>
              </a:extLst>
            </a:blip>
            <a:srcRect l="17748" t="-282" r="12639" b="282"/>
            <a:stretch/>
          </p:blipFill>
          <p:spPr bwMode="auto">
            <a:xfrm>
              <a:off x="900738" y="3386130"/>
              <a:ext cx="2223339" cy="2395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icole caisse de remuage crément caisse fil de stockage repliable appareils de remuage fabricant de container remuage bouteille champagne bourgogne bordeaux alsace sparkling solution remuage aryes vini farame cmp fileurope photo controle niv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11" y="1825337"/>
              <a:ext cx="2225966" cy="150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nicole caisse de remuage crément caisse fil de stockage repliable appareils de remuage fabricant de container remuage bouteille champagne bourgogne bordeaux alsace sparkling solution remuage aryes vini farame cmp fileurope photo controle agraf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121" y="3172554"/>
              <a:ext cx="1870429" cy="126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nicole caisse de remuage crément caisse fil de stockage repliable appareils de remuage fabricant de container remuage bouteille champagne bourgogne bordeaux alsace sparkling solution remuage aryes vini farame cmp fileurope photo controle bouch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122" y="4517730"/>
              <a:ext cx="1873446" cy="1265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nicole caisse de remuage crément caisse fil de stockage repliable appareils de remuage fabricant de container remuage bouteille champagne bourgogne bordeaux alsace sparkling solution remuage aryes vini farame cmp fileurope photo controle capsu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506" y="4518748"/>
              <a:ext cx="1870429" cy="12638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inicole caisse de remuage crément caisse fil de stockage repliable appareils de remuage fabricant de container remuage bouteille champagne bourgogne bordeaux alsace sparkling solution remuage aryes vini farame cmp fileurope photo controle habill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122" y="1825338"/>
              <a:ext cx="1873446" cy="12658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nicole caisse de remuage crément caisse fil de stockage repliable appareils de remuage fabricant de container remuage bouteille champagne bourgogne bordeaux alsace sparkling solution remuage aryes vini farame cmp fileurope photo controle ebréchu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0376" y="1825337"/>
              <a:ext cx="1873447" cy="12658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nicole caisse de remuage crément caisse fil de stockage repliable appareils de remuage fabricant de container remuage bouteille champagne bourgogne bordeaux alsace sparkling solution remuage aryes vini farame cmp fileurope photo controle turbidité"/>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8489" y="3170515"/>
              <a:ext cx="1873446" cy="1265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e 9"/>
          <p:cNvGrpSpPr/>
          <p:nvPr/>
        </p:nvGrpSpPr>
        <p:grpSpPr>
          <a:xfrm>
            <a:off x="7380456" y="2120682"/>
            <a:ext cx="3820836" cy="2047177"/>
            <a:chOff x="8110059" y="2803169"/>
            <a:chExt cx="3397449" cy="2209623"/>
          </a:xfrm>
        </p:grpSpPr>
        <p:sp>
          <p:nvSpPr>
            <p:cNvPr id="24" name="Rectangle 23"/>
            <p:cNvSpPr/>
            <p:nvPr/>
          </p:nvSpPr>
          <p:spPr>
            <a:xfrm>
              <a:off x="8110059" y="2803169"/>
              <a:ext cx="3397448" cy="22096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u="sng" dirty="0">
                <a:solidFill>
                  <a:schemeClr val="tx1"/>
                </a:solidFill>
                <a:latin typeface="Arial" panose="020B0604020202020204" pitchFamily="34" charset="0"/>
                <a:cs typeface="Arial" panose="020B0604020202020204" pitchFamily="34" charset="0"/>
              </a:endParaRPr>
            </a:p>
          </p:txBody>
        </p:sp>
        <p:pic>
          <p:nvPicPr>
            <p:cNvPr id="1042" name="Picture 18" descr="Champagne Picart-Ferrand - Découvrir la vinification"/>
            <p:cNvPicPr>
              <a:picLocks noChangeAspect="1" noChangeArrowheads="1"/>
            </p:cNvPicPr>
            <p:nvPr/>
          </p:nvPicPr>
          <p:blipFill rotWithShape="1">
            <a:blip r:embed="rId11">
              <a:extLst>
                <a:ext uri="{28A0092B-C50C-407E-A947-70E740481C1C}">
                  <a14:useLocalDpi xmlns:a14="http://schemas.microsoft.com/office/drawing/2010/main" val="0"/>
                </a:ext>
              </a:extLst>
            </a:blip>
            <a:srcRect r="7105"/>
            <a:stretch/>
          </p:blipFill>
          <p:spPr bwMode="auto">
            <a:xfrm>
              <a:off x="8697620" y="3302064"/>
              <a:ext cx="2210310" cy="15852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10060" y="2803170"/>
              <a:ext cx="3397448" cy="498299"/>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Tous ces contrôles sont effectués </a:t>
              </a:r>
              <a:r>
                <a:rPr lang="fr-FR" sz="1200" u="sng" dirty="0">
                  <a:latin typeface="Arial" panose="020B0604020202020204" pitchFamily="34" charset="0"/>
                  <a:cs typeface="Arial" panose="020B0604020202020204" pitchFamily="34" charset="0"/>
                </a:rPr>
                <a:t>en production</a:t>
              </a:r>
              <a:r>
                <a:rPr lang="fr-FR" sz="1200" dirty="0">
                  <a:latin typeface="Arial" panose="020B0604020202020204" pitchFamily="34" charset="0"/>
                  <a:cs typeface="Arial" panose="020B0604020202020204" pitchFamily="34" charset="0"/>
                </a:rPr>
                <a:t>. </a:t>
              </a:r>
              <a:r>
                <a:rPr lang="fr-FR" sz="1200" u="sng" dirty="0">
                  <a:solidFill>
                    <a:schemeClr val="bg2">
                      <a:lumMod val="25000"/>
                    </a:schemeClr>
                  </a:solidFill>
                  <a:latin typeface="Arial" panose="020B0604020202020204" pitchFamily="34" charset="0"/>
                  <a:cs typeface="Arial" panose="020B0604020202020204" pitchFamily="34" charset="0"/>
                </a:rPr>
                <a:t>Cadence très élevée !</a:t>
              </a:r>
            </a:p>
          </p:txBody>
        </p:sp>
      </p:grpSp>
      <p:sp>
        <p:nvSpPr>
          <p:cNvPr id="28" name="Rectangle 27"/>
          <p:cNvSpPr/>
          <p:nvPr/>
        </p:nvSpPr>
        <p:spPr>
          <a:xfrm>
            <a:off x="7376571" y="4213738"/>
            <a:ext cx="3820836" cy="17373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a:solidFill>
                  <a:schemeClr val="tx1"/>
                </a:solidFill>
                <a:latin typeface="Arial" panose="020B0604020202020204" pitchFamily="34" charset="0"/>
                <a:cs typeface="Arial" panose="020B0604020202020204" pitchFamily="34" charset="0"/>
              </a:rPr>
              <a:t>Plus </a:t>
            </a:r>
            <a:r>
              <a:rPr lang="fr-FR" sz="1200" u="sng" dirty="0">
                <a:solidFill>
                  <a:schemeClr val="tx1"/>
                </a:solidFill>
                <a:latin typeface="Arial" panose="020B0604020202020204" pitchFamily="34" charset="0"/>
                <a:cs typeface="Arial" panose="020B0604020202020204" pitchFamily="34" charset="0"/>
              </a:rPr>
              <a:t>l’image est </a:t>
            </a:r>
            <a:r>
              <a:rPr lang="fr-FR" sz="1200" i="1" u="sng" dirty="0">
                <a:solidFill>
                  <a:schemeClr val="tx1"/>
                </a:solidFill>
                <a:latin typeface="Arial" panose="020B0604020202020204" pitchFamily="34" charset="0"/>
                <a:cs typeface="Arial" panose="020B0604020202020204" pitchFamily="34" charset="0"/>
              </a:rPr>
              <a:t>efficace</a:t>
            </a:r>
            <a:r>
              <a:rPr lang="fr-FR" sz="1200" u="sng" dirty="0">
                <a:solidFill>
                  <a:schemeClr val="tx1"/>
                </a:solidFill>
                <a:latin typeface="Arial" panose="020B0604020202020204" pitchFamily="34" charset="0"/>
                <a:cs typeface="Arial" panose="020B0604020202020204" pitchFamily="34" charset="0"/>
              </a:rPr>
              <a:t> </a:t>
            </a:r>
            <a:r>
              <a:rPr lang="fr-FR" sz="1200" dirty="0">
                <a:solidFill>
                  <a:schemeClr val="tx1"/>
                </a:solidFill>
                <a:latin typeface="Arial" panose="020B0604020202020204" pitchFamily="34" charset="0"/>
                <a:cs typeface="Arial" panose="020B0604020202020204" pitchFamily="34" charset="0"/>
              </a:rPr>
              <a:t>(fond uniforme, le bon choix de caméra, d’éclairage, d’optique etc…) plus le </a:t>
            </a:r>
            <a:r>
              <a:rPr lang="fr-FR" sz="1200" u="sng" dirty="0">
                <a:solidFill>
                  <a:schemeClr val="tx1"/>
                </a:solidFill>
                <a:latin typeface="Arial" panose="020B0604020202020204" pitchFamily="34" charset="0"/>
                <a:cs typeface="Arial" panose="020B0604020202020204" pitchFamily="34" charset="0"/>
              </a:rPr>
              <a:t>traitement d’imag</a:t>
            </a:r>
            <a:r>
              <a:rPr lang="fr-FR" sz="1200" dirty="0">
                <a:solidFill>
                  <a:schemeClr val="tx1"/>
                </a:solidFill>
                <a:latin typeface="Arial" panose="020B0604020202020204" pitchFamily="34" charset="0"/>
                <a:cs typeface="Arial" panose="020B0604020202020204" pitchFamily="34" charset="0"/>
              </a:rPr>
              <a:t>e à mettre en place sera </a:t>
            </a:r>
            <a:r>
              <a:rPr lang="fr-FR" sz="1200" u="sng" dirty="0">
                <a:solidFill>
                  <a:schemeClr val="tx1"/>
                </a:solidFill>
                <a:latin typeface="Arial" panose="020B0604020202020204" pitchFamily="34" charset="0"/>
                <a:cs typeface="Arial" panose="020B0604020202020204" pitchFamily="34" charset="0"/>
              </a:rPr>
              <a:t>simple et rapide</a:t>
            </a:r>
            <a:r>
              <a:rPr lang="fr-FR" sz="1200" dirty="0">
                <a:solidFill>
                  <a:schemeClr val="tx1"/>
                </a:solidFill>
                <a:latin typeface="Arial" panose="020B0604020202020204" pitchFamily="34" charset="0"/>
                <a:cs typeface="Arial" panose="020B0604020202020204" pitchFamily="34" charset="0"/>
              </a:rPr>
              <a:t> et surtout </a:t>
            </a:r>
            <a:r>
              <a:rPr lang="fr-FR" sz="1200" u="sng" dirty="0">
                <a:solidFill>
                  <a:schemeClr val="tx1"/>
                </a:solidFill>
                <a:latin typeface="Arial" panose="020B0604020202020204" pitchFamily="34" charset="0"/>
                <a:cs typeface="Arial" panose="020B0604020202020204" pitchFamily="34" charset="0"/>
              </a:rPr>
              <a:t>robuste</a:t>
            </a:r>
            <a:r>
              <a:rPr lang="fr-FR" sz="1200" dirty="0">
                <a:solidFill>
                  <a:schemeClr val="tx1"/>
                </a:solidFill>
                <a:latin typeface="Arial" panose="020B0604020202020204" pitchFamily="34" charset="0"/>
                <a:cs typeface="Arial" panose="020B0604020202020204" pitchFamily="34" charset="0"/>
              </a:rPr>
              <a:t>.</a:t>
            </a:r>
          </a:p>
          <a:p>
            <a:pPr algn="just"/>
            <a:endParaRPr lang="fr-FR" sz="1200" u="sng" dirty="0">
              <a:solidFill>
                <a:schemeClr val="tx1"/>
              </a:solidFill>
              <a:latin typeface="Arial" panose="020B0604020202020204" pitchFamily="34" charset="0"/>
              <a:cs typeface="Arial" panose="020B0604020202020204" pitchFamily="34" charset="0"/>
            </a:endParaRPr>
          </a:p>
          <a:p>
            <a:pPr algn="just"/>
            <a:r>
              <a:rPr lang="fr-FR" sz="1200" dirty="0">
                <a:solidFill>
                  <a:schemeClr val="tx1"/>
                </a:solidFill>
                <a:latin typeface="Arial" panose="020B0604020202020204" pitchFamily="34" charset="0"/>
                <a:cs typeface="Arial" panose="020B0604020202020204" pitchFamily="34" charset="0"/>
              </a:rPr>
              <a:t>Cela permet de réduire le coup de développement de la machine, d’augmenter la cadence de production, de réduire la consommation électrique au quotidien, etc.</a:t>
            </a:r>
          </a:p>
        </p:txBody>
      </p:sp>
      <p:pic>
        <p:nvPicPr>
          <p:cNvPr id="1048" name="Picture 24" descr="Terre globe - Téléchargement icônes gratuites"/>
          <p:cNvPicPr>
            <a:picLocks noChangeAspect="1" noChangeArrowheads="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foregroundMark x1="20000" y1="23111" x2="20000" y2="23111"/>
                        <a14:foregroundMark x1="57778" y1="7556" x2="57778" y2="7556"/>
                        <a14:foregroundMark x1="79111" y1="50222" x2="79111" y2="50222"/>
                        <a14:foregroundMark x1="40444" y1="66667" x2="40444" y2="66667"/>
                        <a14:foregroundMark x1="7111" y1="72444" x2="7111" y2="72444"/>
                        <a14:foregroundMark x1="87111" y1="77333" x2="87111" y2="77333"/>
                        <a14:backgroundMark x1="46222" y1="33778" x2="46222" y2="33778"/>
                        <a14:backgroundMark x1="17333" y1="57333" x2="17333" y2="57333"/>
                        <a14:backgroundMark x1="6667" y1="90222" x2="6667" y2="90222"/>
                        <a14:backgroundMark x1="94667" y1="9333" x2="94667" y2="9333"/>
                        <a14:backgroundMark x1="82222" y1="34667" x2="82222" y2="34667"/>
                        <a14:backgroundMark x1="96889" y1="84000" x2="96889" y2="84000"/>
                        <a14:backgroundMark x1="44000" y1="91556" x2="44000" y2="91556"/>
                        <a14:backgroundMark x1="12444" y1="10222" x2="12444" y2="10222"/>
                      </a14:backgroundRemoval>
                    </a14:imgEffect>
                  </a14:imgLayer>
                </a14:imgProps>
              </a:ext>
              <a:ext uri="{28A0092B-C50C-407E-A947-70E740481C1C}">
                <a14:useLocalDpi xmlns:a14="http://schemas.microsoft.com/office/drawing/2010/main" val="0"/>
              </a:ext>
            </a:extLst>
          </a:blip>
          <a:srcRect/>
          <a:stretch>
            <a:fillRect/>
          </a:stretch>
        </p:blipFill>
        <p:spPr bwMode="auto">
          <a:xfrm>
            <a:off x="9156895" y="5884100"/>
            <a:ext cx="822752" cy="76057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gne de l'euro Sac d'argent Livre sterling en euros, sacs d'argent, logo,  PostScript encapsulé png | PNGEgg"/>
          <p:cNvPicPr>
            <a:picLocks noChangeAspect="1" noChangeArrowheads="1"/>
          </p:cNvPicPr>
          <p:nvPr/>
        </p:nvPicPr>
        <p:blipFill rotWithShape="1">
          <a:blip r:embed="rId14">
            <a:duotone>
              <a:schemeClr val="accent6">
                <a:shade val="45000"/>
                <a:satMod val="135000"/>
              </a:schemeClr>
              <a:prstClr val="white"/>
            </a:duotone>
            <a:extLst>
              <a:ext uri="{BEBA8EAE-BF5A-486C-A8C5-ECC9F3942E4B}">
                <a14:imgProps xmlns:a14="http://schemas.microsoft.com/office/drawing/2010/main">
                  <a14:imgLayer r:embed="rId15">
                    <a14:imgEffect>
                      <a14:backgroundRemoval t="0" b="100000" l="27000" r="73778">
                        <a14:foregroundMark x1="48556" y1="11523" x2="48556" y2="11523"/>
                      </a14:backgroundRemoval>
                    </a14:imgEffect>
                    <a14:imgEffect>
                      <a14:colorTemperature colorTemp="11457"/>
                    </a14:imgEffect>
                  </a14:imgLayer>
                </a14:imgProps>
              </a:ext>
              <a:ext uri="{28A0092B-C50C-407E-A947-70E740481C1C}">
                <a14:useLocalDpi xmlns:a14="http://schemas.microsoft.com/office/drawing/2010/main" val="0"/>
              </a:ext>
            </a:extLst>
          </a:blip>
          <a:srcRect l="22817" r="23713"/>
          <a:stretch/>
        </p:blipFill>
        <p:spPr bwMode="auto">
          <a:xfrm>
            <a:off x="8419069" y="5871889"/>
            <a:ext cx="737826" cy="78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353801" y="4670805"/>
            <a:ext cx="481198" cy="533159"/>
          </a:xfrm>
          <a:prstGeom prst="rect">
            <a:avLst/>
          </a:prstGeom>
        </p:spPr>
      </p:pic>
    </p:spTree>
    <p:extLst>
      <p:ext uri="{BB962C8B-B14F-4D97-AF65-F5344CB8AC3E}">
        <p14:creationId xmlns:p14="http://schemas.microsoft.com/office/powerpoint/2010/main" val="92670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7090" y="3421591"/>
            <a:ext cx="2121863" cy="27304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1"/>
              </a:solidFill>
              <a:latin typeface="Arial" panose="020B0604020202020204" pitchFamily="34" charset="0"/>
              <a:cs typeface="Arial" panose="020B0604020202020204" pitchFamily="34" charset="0"/>
            </a:endParaRP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8985799" cy="540000"/>
          </a:xfrm>
        </p:spPr>
        <p:txBody>
          <a:bodyPr rtlCol="0"/>
          <a:lstStyle/>
          <a:p>
            <a:pPr rtl="0"/>
            <a:r>
              <a:rPr lang="fr-FR" dirty="0"/>
              <a:t>Exemple :</a:t>
            </a:r>
            <a:br>
              <a:rPr lang="fr-FR" dirty="0"/>
            </a:br>
            <a:r>
              <a:rPr lang="fr-FR" dirty="0"/>
              <a:t>Production de flacons pharmaceutiques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11</a:t>
            </a:fld>
            <a:endParaRPr lang="fr-FR" dirty="0">
              <a:latin typeface="+mn-lt"/>
            </a:endParaRP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r="21307"/>
          <a:stretch/>
        </p:blipFill>
        <p:spPr>
          <a:xfrm>
            <a:off x="160984" y="1482891"/>
            <a:ext cx="3328507" cy="1471521"/>
          </a:xfrm>
          <a:prstGeom prst="rect">
            <a:avLst/>
          </a:prstGeom>
        </p:spPr>
      </p:pic>
      <p:pic>
        <p:nvPicPr>
          <p:cNvPr id="10242" name="Picture 2" descr="Mecaconcept, intégrateur en vision industrielle en Rhone Alpes, développe et installe des solutions de contrôle de conformité par caméra pour le secteur pharmaceuti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277" y="1482891"/>
            <a:ext cx="8371406" cy="48763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90608" y="3438769"/>
            <a:ext cx="1941589" cy="938719"/>
          </a:xfrm>
          <a:prstGeom prst="rect">
            <a:avLst/>
          </a:prstGeom>
          <a:noFill/>
        </p:spPr>
        <p:txBody>
          <a:bodyPr wrap="square" rtlCol="0">
            <a:spAutoFit/>
          </a:bodyPr>
          <a:lstStyle/>
          <a:p>
            <a:r>
              <a:rPr lang="fr-FR" sz="1100" dirty="0"/>
              <a:t>Contrôles :</a:t>
            </a:r>
          </a:p>
          <a:p>
            <a:endParaRPr lang="fr-FR" sz="1100" dirty="0"/>
          </a:p>
          <a:p>
            <a:r>
              <a:rPr lang="fr-FR" sz="1100" dirty="0" err="1"/>
              <a:t>Nbre</a:t>
            </a:r>
            <a:r>
              <a:rPr lang="fr-FR" sz="1100" dirty="0"/>
              <a:t> de flacon</a:t>
            </a:r>
          </a:p>
          <a:p>
            <a:r>
              <a:rPr lang="fr-FR" sz="1100" dirty="0" err="1"/>
              <a:t>Nbre</a:t>
            </a:r>
            <a:r>
              <a:rPr lang="fr-FR" sz="1100" dirty="0"/>
              <a:t> de bouchon</a:t>
            </a:r>
          </a:p>
          <a:p>
            <a:r>
              <a:rPr lang="fr-FR" sz="1100" dirty="0"/>
              <a:t>Hauteur</a:t>
            </a:r>
          </a:p>
        </p:txBody>
      </p:sp>
      <p:sp>
        <p:nvSpPr>
          <p:cNvPr id="9" name="ZoneTexte 8"/>
          <p:cNvSpPr txBox="1"/>
          <p:nvPr/>
        </p:nvSpPr>
        <p:spPr>
          <a:xfrm>
            <a:off x="490608" y="4401440"/>
            <a:ext cx="1941589" cy="1107996"/>
          </a:xfrm>
          <a:prstGeom prst="rect">
            <a:avLst/>
          </a:prstGeom>
          <a:noFill/>
        </p:spPr>
        <p:txBody>
          <a:bodyPr wrap="square" rtlCol="0">
            <a:spAutoFit/>
          </a:bodyPr>
          <a:lstStyle/>
          <a:p>
            <a:r>
              <a:rPr lang="fr-FR" sz="1100" dirty="0"/>
              <a:t>Longueur étiquette</a:t>
            </a:r>
          </a:p>
          <a:p>
            <a:r>
              <a:rPr lang="fr-FR" sz="1100" dirty="0"/>
              <a:t>Position étiquette</a:t>
            </a:r>
          </a:p>
          <a:p>
            <a:r>
              <a:rPr lang="fr-FR" sz="1100" dirty="0"/>
              <a:t>Présence bouchon</a:t>
            </a:r>
          </a:p>
          <a:p>
            <a:r>
              <a:rPr lang="fr-FR" sz="1100" dirty="0"/>
              <a:t>Présence étiquette</a:t>
            </a:r>
          </a:p>
          <a:p>
            <a:r>
              <a:rPr lang="fr-FR" sz="1100" dirty="0"/>
              <a:t>Etiquette blanche</a:t>
            </a:r>
          </a:p>
          <a:p>
            <a:r>
              <a:rPr lang="fr-FR" sz="1100" dirty="0"/>
              <a:t>Défaut collage</a:t>
            </a:r>
          </a:p>
        </p:txBody>
      </p:sp>
      <p:sp>
        <p:nvSpPr>
          <p:cNvPr id="10" name="ZoneTexte 9"/>
          <p:cNvSpPr txBox="1"/>
          <p:nvPr/>
        </p:nvSpPr>
        <p:spPr>
          <a:xfrm>
            <a:off x="490608" y="5533389"/>
            <a:ext cx="1815465" cy="430887"/>
          </a:xfrm>
          <a:prstGeom prst="rect">
            <a:avLst/>
          </a:prstGeom>
          <a:noFill/>
        </p:spPr>
        <p:txBody>
          <a:bodyPr wrap="square" rtlCol="0">
            <a:spAutoFit/>
          </a:bodyPr>
          <a:lstStyle/>
          <a:p>
            <a:r>
              <a:rPr lang="fr-FR" sz="1100" dirty="0"/>
              <a:t>Numéro de lot</a:t>
            </a:r>
          </a:p>
          <a:p>
            <a:r>
              <a:rPr lang="fr-FR" sz="1100" dirty="0"/>
              <a:t>Date</a:t>
            </a:r>
          </a:p>
        </p:txBody>
      </p:sp>
      <p:sp>
        <p:nvSpPr>
          <p:cNvPr id="11" name="ZoneTexte 1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Tree>
    <p:extLst>
      <p:ext uri="{BB962C8B-B14F-4D97-AF65-F5344CB8AC3E}">
        <p14:creationId xmlns:p14="http://schemas.microsoft.com/office/powerpoint/2010/main" val="2976520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odule caméra de recul SEAT Typ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1" t="14907" r="-1521" b="17251"/>
          <a:stretch/>
        </p:blipFill>
        <p:spPr bwMode="auto">
          <a:xfrm>
            <a:off x="1574358" y="3905853"/>
            <a:ext cx="3999506" cy="27133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Automobile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12</a:t>
            </a:fld>
            <a:endParaRPr lang="fr-FR" dirty="0">
              <a:latin typeface="+mn-lt"/>
            </a:endParaRPr>
          </a:p>
        </p:txBody>
      </p:sp>
      <p:pic>
        <p:nvPicPr>
          <p:cNvPr id="13314" name="Picture 2" descr="Vision industrielle | S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79" y="1266752"/>
            <a:ext cx="4989739" cy="266119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7170" name="Picture 2" descr="CES 2018 : La voiture autonome en phase industrielle via la technologie  LiDAR - IT SOC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467" y="1266752"/>
            <a:ext cx="4332576" cy="26057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e voiture autonome Apollo testée par Baidu le 22 mars 2018 à Pékin. (Source : Nikkei Asian Re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467" y="4059010"/>
            <a:ext cx="4332577" cy="24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25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Affichage des places de parking</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13</a:t>
            </a:fld>
            <a:endParaRPr lang="fr-FR" dirty="0">
              <a:latin typeface="+mn-lt"/>
            </a:endParaRPr>
          </a:p>
        </p:txBody>
      </p:sp>
      <p:pic>
        <p:nvPicPr>
          <p:cNvPr id="14338" name="Picture 2" descr="Guidage à la place par caméras extérie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0" y="1780905"/>
            <a:ext cx="6393054" cy="346929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ème de guidage à la place avec détection basée sur l’intelligence artificielle"/>
          <p:cNvPicPr>
            <a:picLocks noChangeAspect="1" noChangeArrowheads="1"/>
          </p:cNvPicPr>
          <p:nvPr/>
        </p:nvPicPr>
        <p:blipFill rotWithShape="1">
          <a:blip r:embed="rId4">
            <a:extLst>
              <a:ext uri="{28A0092B-C50C-407E-A947-70E740481C1C}">
                <a14:useLocalDpi xmlns:a14="http://schemas.microsoft.com/office/drawing/2010/main" val="0"/>
              </a:ext>
            </a:extLst>
          </a:blip>
          <a:srcRect r="4662"/>
          <a:stretch/>
        </p:blipFill>
        <p:spPr bwMode="auto">
          <a:xfrm>
            <a:off x="6716645" y="502184"/>
            <a:ext cx="5063849" cy="3213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sp>
        <p:nvSpPr>
          <p:cNvPr id="3" name="AutoShape 2" descr="Nuit jour, nuit s, orange, logo png | PNGEgg"/>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4" name="Groupe 3">
            <a:extLst>
              <a:ext uri="{FF2B5EF4-FFF2-40B4-BE49-F238E27FC236}">
                <a16:creationId xmlns:a16="http://schemas.microsoft.com/office/drawing/2014/main" id="{E09907F8-74B4-230A-3115-4A4D1617F8C1}"/>
              </a:ext>
            </a:extLst>
          </p:cNvPr>
          <p:cNvGrpSpPr/>
          <p:nvPr/>
        </p:nvGrpSpPr>
        <p:grpSpPr>
          <a:xfrm>
            <a:off x="6819224" y="3795073"/>
            <a:ext cx="4961270" cy="2706322"/>
            <a:chOff x="6819224" y="3795073"/>
            <a:chExt cx="4961270" cy="2706322"/>
          </a:xfrm>
        </p:grpSpPr>
        <p:sp>
          <p:nvSpPr>
            <p:cNvPr id="8" name="Rectangle 7"/>
            <p:cNvSpPr/>
            <p:nvPr/>
          </p:nvSpPr>
          <p:spPr>
            <a:xfrm>
              <a:off x="6819224" y="3795073"/>
              <a:ext cx="4034306" cy="270632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u="sng" dirty="0">
                  <a:solidFill>
                    <a:srgbClr val="C00000"/>
                  </a:solidFill>
                  <a:latin typeface="Arial" panose="020B0604020202020204" pitchFamily="34" charset="0"/>
                  <a:cs typeface="Arial" panose="020B0604020202020204" pitchFamily="34" charset="0"/>
                </a:rPr>
                <a:t>L’éclairage en extérieur n’est pas maitrisé</a:t>
              </a:r>
              <a:r>
                <a:rPr lang="fr-FR" sz="1400" dirty="0">
                  <a:solidFill>
                    <a:schemeClr val="tx1"/>
                  </a:solidFill>
                  <a:latin typeface="Arial" panose="020B0604020202020204" pitchFamily="34" charset="0"/>
                  <a:cs typeface="Arial" panose="020B0604020202020204" pitchFamily="34" charset="0"/>
                </a:rPr>
                <a:t>. Il varie en fonction de la météo et de l’heure de la journée !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Vérifier que votre système marche par tout temps (météo et heure de la journée) !</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u="sng" dirty="0">
                  <a:solidFill>
                    <a:schemeClr val="tx1"/>
                  </a:solidFill>
                  <a:latin typeface="Arial" panose="020B0604020202020204" pitchFamily="34" charset="0"/>
                  <a:cs typeface="Arial" panose="020B0604020202020204" pitchFamily="34" charset="0"/>
                </a:rPr>
                <a:t>En intérieur</a:t>
              </a:r>
              <a:r>
                <a:rPr lang="fr-FR" sz="1400" dirty="0">
                  <a:solidFill>
                    <a:schemeClr val="tx1"/>
                  </a:solidFill>
                  <a:latin typeface="Arial" panose="020B0604020202020204" pitchFamily="34" charset="0"/>
                  <a:cs typeface="Arial" panose="020B0604020202020204" pitchFamily="34" charset="0"/>
                </a:rPr>
                <a:t>, travaillez loin </a:t>
              </a:r>
              <a:r>
                <a:rPr lang="fr-FR" sz="1400" u="sng" dirty="0">
                  <a:solidFill>
                    <a:schemeClr val="tx1"/>
                  </a:solidFill>
                  <a:latin typeface="Arial" panose="020B0604020202020204" pitchFamily="34" charset="0"/>
                  <a:cs typeface="Arial" panose="020B0604020202020204" pitchFamily="34" charset="0"/>
                </a:rPr>
                <a:t>des fenêtres ou éclairages parasites.</a:t>
              </a:r>
            </a:p>
            <a:p>
              <a:pPr algn="just"/>
              <a:endParaRPr lang="fr-FR" sz="1400" u="sng" dirty="0">
                <a:solidFill>
                  <a:schemeClr val="tx1"/>
                </a:solidFill>
                <a:latin typeface="Arial" panose="020B0604020202020204" pitchFamily="34" charset="0"/>
                <a:cs typeface="Arial" panose="020B0604020202020204" pitchFamily="34" charset="0"/>
              </a:endParaRPr>
            </a:p>
            <a:p>
              <a:pPr algn="just"/>
              <a:r>
                <a:rPr lang="fr-FR" sz="1400" dirty="0">
                  <a:solidFill>
                    <a:schemeClr val="tx1"/>
                  </a:solidFill>
                  <a:latin typeface="Arial" panose="020B0604020202020204" pitchFamily="34" charset="0"/>
                  <a:cs typeface="Arial" panose="020B0604020202020204" pitchFamily="34" charset="0"/>
                </a:rPr>
                <a:t>Utilisez </a:t>
              </a:r>
              <a:r>
                <a:rPr lang="fr-FR" sz="1400" dirty="0" smtClean="0">
                  <a:solidFill>
                    <a:schemeClr val="tx1"/>
                  </a:solidFill>
                  <a:latin typeface="Arial" panose="020B0604020202020204" pitchFamily="34" charset="0"/>
                  <a:cs typeface="Arial" panose="020B0604020202020204" pitchFamily="34" charset="0"/>
                </a:rPr>
                <a:t>des </a:t>
              </a:r>
              <a:r>
                <a:rPr lang="fr-FR" sz="1400" dirty="0">
                  <a:solidFill>
                    <a:schemeClr val="tx1"/>
                  </a:solidFill>
                  <a:latin typeface="Arial" panose="020B0604020202020204" pitchFamily="34" charset="0"/>
                  <a:cs typeface="Arial" panose="020B0604020202020204" pitchFamily="34" charset="0"/>
                </a:rPr>
                <a:t>caissons noirs (si possible).</a:t>
              </a:r>
            </a:p>
          </p:txBody>
        </p:sp>
        <p:pic>
          <p:nvPicPr>
            <p:cNvPr id="10" name="Picture 2" descr="Circuit Japon du Soleil Levant avec Voyages Lecler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9490" y="3795073"/>
              <a:ext cx="791004" cy="7910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 et nuit - Icônes divers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0182" y="4665528"/>
              <a:ext cx="649664" cy="649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68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a:t>
            </a:r>
            <a:br>
              <a:rPr lang="fr-FR" dirty="0"/>
            </a:br>
            <a:r>
              <a:rPr lang="fr-FR" dirty="0"/>
              <a:t>Agriculture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14</a:t>
            </a:fld>
            <a:endParaRPr lang="fr-FR" dirty="0">
              <a:latin typeface="+mn-lt"/>
            </a:endParaRPr>
          </a:p>
        </p:txBody>
      </p:sp>
      <p:pic>
        <p:nvPicPr>
          <p:cNvPr id="9218" name="Picture 2" descr="Drone agricole vs images satellites : la télédétection au service de  l'agriculture de précision - Seab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68" y="1607999"/>
            <a:ext cx="5931620" cy="333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DVI : la télédétection vecteur important de l'Agriculture de précision -  AGRIBIO DR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937" y="1083064"/>
            <a:ext cx="3847736" cy="16022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griculture de pré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2400" y="2921829"/>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pic>
        <p:nvPicPr>
          <p:cNvPr id="10" name="Picture 2" descr="Circuit Japon du Soleil Levant avec Voyages Lecle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674" y="5318907"/>
            <a:ext cx="913612" cy="913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Jour et nuit - Icônes divers gratuit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3038" y="5331211"/>
            <a:ext cx="913612" cy="9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5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Exemple 6:</a:t>
            </a:r>
            <a:br>
              <a:rPr lang="fr-FR" dirty="0"/>
            </a:br>
            <a:r>
              <a:rPr lang="fr-FR" dirty="0"/>
              <a:t>Tri des déchets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15</a:t>
            </a:fld>
            <a:endParaRPr lang="fr-FR" dirty="0">
              <a:latin typeface="+mn-lt"/>
            </a:endParaRPr>
          </a:p>
        </p:txBody>
      </p:sp>
      <p:pic>
        <p:nvPicPr>
          <p:cNvPr id="15362" name="Picture 2" descr="Robot combines Hyperspectral vision with Artificial Intelligence for  residential recycling – C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23" y="1443665"/>
            <a:ext cx="4231798" cy="46318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P Robotics Launches New AI Guided Dual-Robot System for the Recycling  Industry — AMP Robotics"/>
          <p:cNvPicPr>
            <a:picLocks noChangeAspect="1" noChangeArrowheads="1"/>
          </p:cNvPicPr>
          <p:nvPr/>
        </p:nvPicPr>
        <p:blipFill rotWithShape="1">
          <a:blip r:embed="rId4">
            <a:extLst>
              <a:ext uri="{28A0092B-C50C-407E-A947-70E740481C1C}">
                <a14:useLocalDpi xmlns:a14="http://schemas.microsoft.com/office/drawing/2010/main" val="0"/>
              </a:ext>
            </a:extLst>
          </a:blip>
          <a:srcRect b="15689"/>
          <a:stretch/>
        </p:blipFill>
        <p:spPr bwMode="auto">
          <a:xfrm>
            <a:off x="5747064" y="1443665"/>
            <a:ext cx="4222150" cy="208968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Exemples</a:t>
            </a:r>
          </a:p>
        </p:txBody>
      </p:sp>
      <p:grpSp>
        <p:nvGrpSpPr>
          <p:cNvPr id="3" name="Groupe 2"/>
          <p:cNvGrpSpPr/>
          <p:nvPr/>
        </p:nvGrpSpPr>
        <p:grpSpPr>
          <a:xfrm>
            <a:off x="5755430" y="3578806"/>
            <a:ext cx="4213783" cy="956444"/>
            <a:chOff x="4521441" y="4416119"/>
            <a:chExt cx="2430702" cy="599525"/>
          </a:xfrm>
        </p:grpSpPr>
        <p:pic>
          <p:nvPicPr>
            <p:cNvPr id="5122" name="Picture 2" descr="L'IA et la culture : les machines sont-elles nos amie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441" y="4416119"/>
              <a:ext cx="1199048" cy="5995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A : Pourquoi Huawei ne croit pas à GPT-3 - ZDN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1625" y="4416119"/>
              <a:ext cx="810518" cy="59952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5747064" y="4572194"/>
            <a:ext cx="4560718" cy="18146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L’intelligence artificielle fait partie des </a:t>
            </a:r>
            <a:r>
              <a:rPr lang="fr-FR" sz="1400" i="1" dirty="0">
                <a:solidFill>
                  <a:schemeClr val="tx1"/>
                </a:solidFill>
                <a:latin typeface="Arial" panose="020B0604020202020204" pitchFamily="34" charset="0"/>
                <a:cs typeface="Arial" panose="020B0604020202020204" pitchFamily="34" charset="0"/>
              </a:rPr>
              <a:t>nouvelles</a:t>
            </a:r>
            <a:r>
              <a:rPr lang="fr-FR" sz="1400" dirty="0">
                <a:solidFill>
                  <a:schemeClr val="tx1"/>
                </a:solidFill>
                <a:latin typeface="Arial" panose="020B0604020202020204" pitchFamily="34" charset="0"/>
                <a:cs typeface="Arial" panose="020B0604020202020204" pitchFamily="34" charset="0"/>
              </a:rPr>
              <a:t> </a:t>
            </a:r>
            <a:r>
              <a:rPr lang="fr-FR" sz="1400" i="1" dirty="0">
                <a:solidFill>
                  <a:schemeClr val="tx1"/>
                </a:solidFill>
                <a:latin typeface="Arial" panose="020B0604020202020204" pitchFamily="34" charset="0"/>
                <a:cs typeface="Arial" panose="020B0604020202020204" pitchFamily="34" charset="0"/>
              </a:rPr>
              <a:t>technologies</a:t>
            </a:r>
            <a:r>
              <a:rPr lang="fr-FR" sz="1400" dirty="0">
                <a:solidFill>
                  <a:schemeClr val="tx1"/>
                </a:solidFill>
                <a:latin typeface="Arial" panose="020B0604020202020204" pitchFamily="34" charset="0"/>
                <a:cs typeface="Arial" panose="020B0604020202020204" pitchFamily="34" charset="0"/>
              </a:rPr>
              <a:t>* à la mode en vision industrielle.</a:t>
            </a:r>
          </a:p>
          <a:p>
            <a:pPr algn="just"/>
            <a:r>
              <a:rPr lang="fr-FR" sz="1400" dirty="0">
                <a:solidFill>
                  <a:schemeClr val="accent5">
                    <a:lumMod val="50000"/>
                  </a:schemeClr>
                </a:solidFill>
                <a:latin typeface="Arial" panose="020B0604020202020204" pitchFamily="34" charset="0"/>
                <a:cs typeface="Arial" panose="020B0604020202020204" pitchFamily="34" charset="0"/>
              </a:rPr>
              <a:t>Elle sont très efficaces.</a:t>
            </a:r>
          </a:p>
          <a:p>
            <a:pPr algn="just"/>
            <a:r>
              <a:rPr lang="fr-FR" sz="1400" dirty="0">
                <a:solidFill>
                  <a:srgbClr val="FF0000"/>
                </a:solidFill>
                <a:latin typeface="Arial" panose="020B0604020202020204" pitchFamily="34" charset="0"/>
                <a:cs typeface="Arial" panose="020B0604020202020204" pitchFamily="34" charset="0"/>
              </a:rPr>
              <a:t>Mais elles nécessitent une grande quantité de données pour fonctionner. </a:t>
            </a:r>
          </a:p>
          <a:p>
            <a:pPr algn="just"/>
            <a:r>
              <a:rPr lang="fr-FR" sz="1400" dirty="0">
                <a:solidFill>
                  <a:schemeClr val="tx1"/>
                </a:solidFill>
                <a:latin typeface="Arial" panose="020B0604020202020204" pitchFamily="34" charset="0"/>
                <a:cs typeface="Arial" panose="020B0604020202020204" pitchFamily="34" charset="0"/>
              </a:rPr>
              <a:t>Possibilité d’utiliser des modèles existant sur internet. Modèle non adaptable.</a:t>
            </a:r>
          </a:p>
          <a:p>
            <a:pPr algn="just"/>
            <a:r>
              <a:rPr lang="fr-FR" sz="1400" dirty="0">
                <a:solidFill>
                  <a:srgbClr val="FFC000"/>
                </a:solidFill>
                <a:latin typeface="Arial" panose="020B0604020202020204" pitchFamily="34" charset="0"/>
                <a:cs typeface="Arial" panose="020B0604020202020204" pitchFamily="34" charset="0"/>
              </a:rPr>
              <a:t>Des ordinateurs spécifiques pour apprendre un modèle</a:t>
            </a:r>
          </a:p>
        </p:txBody>
      </p:sp>
      <p:sp>
        <p:nvSpPr>
          <p:cNvPr id="4" name="Rectangle 3"/>
          <p:cNvSpPr/>
          <p:nvPr/>
        </p:nvSpPr>
        <p:spPr>
          <a:xfrm>
            <a:off x="159026" y="6386811"/>
            <a:ext cx="9233618" cy="253916"/>
          </a:xfrm>
          <a:prstGeom prst="rect">
            <a:avLst/>
          </a:prstGeom>
        </p:spPr>
        <p:txBody>
          <a:bodyPr wrap="none">
            <a:spAutoFit/>
          </a:bodyPr>
          <a:lstStyle/>
          <a:p>
            <a:r>
              <a:rPr lang="fr-FR" sz="1050" i="1" dirty="0">
                <a:latin typeface="Arial" panose="020B0604020202020204" pitchFamily="34" charset="0"/>
                <a:cs typeface="Arial" panose="020B0604020202020204" pitchFamily="34" charset="0"/>
              </a:rPr>
              <a:t>* Intelligence Artificielle existe depuis les années 1980. Les ordinateurs de l’époque n’étaient pas assez puissant pour leur exploitation à grande échelle.</a:t>
            </a:r>
            <a:endParaRPr lang="fr-FR" sz="1050" dirty="0"/>
          </a:p>
        </p:txBody>
      </p:sp>
    </p:spTree>
    <p:extLst>
      <p:ext uri="{BB962C8B-B14F-4D97-AF65-F5344CB8AC3E}">
        <p14:creationId xmlns:p14="http://schemas.microsoft.com/office/powerpoint/2010/main" val="2571513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16</a:t>
            </a:fld>
            <a:endParaRPr lang="fr-FR" dirty="0">
              <a:latin typeface="+mn-lt"/>
            </a:endParaRPr>
          </a:p>
        </p:txBody>
      </p:sp>
      <p:pic>
        <p:nvPicPr>
          <p:cNvPr id="7"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33" y="1926361"/>
            <a:ext cx="3417904" cy="2240626"/>
          </a:xfrm>
          <a:prstGeom prst="rect">
            <a:avLst/>
          </a:prstGeom>
          <a:noFill/>
          <a:extLst>
            <a:ext uri="{909E8E84-426E-40DD-AFC4-6F175D3DCCD1}">
              <a14:hiddenFill xmlns:a14="http://schemas.microsoft.com/office/drawing/2010/main">
                <a:solidFill>
                  <a:srgbClr val="FFFFFF"/>
                </a:solidFill>
              </a14:hiddenFill>
            </a:ext>
          </a:extLst>
        </p:spPr>
      </p:pic>
      <p:sp>
        <p:nvSpPr>
          <p:cNvPr id="4" name="Croix 3"/>
          <p:cNvSpPr/>
          <p:nvPr/>
        </p:nvSpPr>
        <p:spPr>
          <a:xfrm rot="2958465">
            <a:off x="493487" y="1531002"/>
            <a:ext cx="3055731" cy="3031344"/>
          </a:xfrm>
          <a:prstGeom prst="plus">
            <a:avLst>
              <a:gd name="adj" fmla="val 4805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p:cNvGrpSpPr/>
          <p:nvPr/>
        </p:nvGrpSpPr>
        <p:grpSpPr>
          <a:xfrm>
            <a:off x="5027426" y="922227"/>
            <a:ext cx="2463665" cy="4078704"/>
            <a:chOff x="7554558" y="1782970"/>
            <a:chExt cx="2463665" cy="4078704"/>
          </a:xfrm>
        </p:grpSpPr>
        <p:grpSp>
          <p:nvGrpSpPr>
            <p:cNvPr id="34" name="Groupe 33"/>
            <p:cNvGrpSpPr/>
            <p:nvPr/>
          </p:nvGrpSpPr>
          <p:grpSpPr>
            <a:xfrm>
              <a:off x="7554558" y="4094337"/>
              <a:ext cx="2463665" cy="1767337"/>
              <a:chOff x="7554558" y="4094337"/>
              <a:chExt cx="2463665" cy="1767337"/>
            </a:xfrm>
          </p:grpSpPr>
          <p:sp>
            <p:nvSpPr>
              <p:cNvPr id="33" name="Rectangle 32"/>
              <p:cNvSpPr/>
              <p:nvPr/>
            </p:nvSpPr>
            <p:spPr>
              <a:xfrm>
                <a:off x="7554558" y="4094337"/>
                <a:ext cx="2463665" cy="17673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839556" y="5046567"/>
                <a:ext cx="561186" cy="590107"/>
              </a:xfrm>
              <a:prstGeom prst="rect">
                <a:avLst/>
              </a:prstGeom>
            </p:spPr>
          </p:pic>
          <p:pic>
            <p:nvPicPr>
              <p:cNvPr id="16388" name="Picture 4" descr="DK-DEV-10M50A MAX 10 FPGA Development Board - Intel | Mous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559" y="4147912"/>
                <a:ext cx="1474803" cy="10716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nebula.wsimg.com/e3357c6594299254cfa1762b90e96d9a?AccessKeyId=E3712A0465F376EF6720&amp;disposition=0&amp;alloworigi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662" y="4811253"/>
                <a:ext cx="1376139" cy="99770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 29"/>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8854857" y="4124625"/>
              <a:ext cx="772386" cy="701145"/>
            </a:xfrm>
            <a:prstGeom prst="rect">
              <a:avLst/>
            </a:prstGeom>
          </p:spPr>
        </p:pic>
        <p:sp>
          <p:nvSpPr>
            <p:cNvPr id="35" name="Rectangle 34"/>
            <p:cNvSpPr/>
            <p:nvPr/>
          </p:nvSpPr>
          <p:spPr>
            <a:xfrm>
              <a:off x="7692018" y="1782970"/>
              <a:ext cx="2146742" cy="369332"/>
            </a:xfrm>
            <a:prstGeom prst="rect">
              <a:avLst/>
            </a:prstGeom>
          </p:spPr>
          <p:txBody>
            <a:bodyPr wrap="none">
              <a:spAutoFit/>
            </a:bodyPr>
            <a:lstStyle/>
            <a:p>
              <a:pPr algn="just"/>
              <a:r>
                <a:rPr lang="fr-FR" u="sng" noProof="1">
                  <a:latin typeface="Arial" panose="020B0604020202020204" pitchFamily="34" charset="0"/>
                  <a:cs typeface="Arial" panose="020B0604020202020204" pitchFamily="34" charset="0"/>
                </a:rPr>
                <a:t>Système compacte</a:t>
              </a:r>
            </a:p>
          </p:txBody>
        </p:sp>
      </p:grpSp>
      <p:sp>
        <p:nvSpPr>
          <p:cNvPr id="36"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540000"/>
          </a:xfrm>
        </p:spPr>
        <p:txBody>
          <a:bodyPr rtlCol="0"/>
          <a:lstStyle/>
          <a:p>
            <a:pPr rtl="0"/>
            <a:r>
              <a:rPr lang="fr-FR" dirty="0"/>
              <a:t>Exemple 7 : </a:t>
            </a:r>
            <a:br>
              <a:rPr lang="fr-FR" dirty="0"/>
            </a:br>
            <a:r>
              <a:rPr lang="fr-FR" sz="2800" i="1" dirty="0"/>
              <a:t>Système compacte </a:t>
            </a:r>
            <a:r>
              <a:rPr lang="fr-FR" sz="2800" dirty="0"/>
              <a:t/>
            </a:r>
            <a:br>
              <a:rPr lang="fr-FR" sz="2800" dirty="0"/>
            </a:br>
            <a:r>
              <a:rPr lang="fr-FR" sz="2800" i="1" dirty="0"/>
              <a:t>Caméra</a:t>
            </a:r>
            <a:r>
              <a:rPr lang="fr-FR" sz="2800" dirty="0"/>
              <a:t> </a:t>
            </a:r>
            <a:r>
              <a:rPr lang="fr-FR" sz="2800" i="1" dirty="0"/>
              <a:t>intelligente</a:t>
            </a:r>
            <a:endParaRPr lang="fr-FR" i="1" dirty="0"/>
          </a:p>
        </p:txBody>
      </p:sp>
      <p:grpSp>
        <p:nvGrpSpPr>
          <p:cNvPr id="2" name="Groupe 1"/>
          <p:cNvGrpSpPr/>
          <p:nvPr/>
        </p:nvGrpSpPr>
        <p:grpSpPr>
          <a:xfrm>
            <a:off x="5027427" y="1363581"/>
            <a:ext cx="2463665" cy="1789881"/>
            <a:chOff x="1147614" y="1998445"/>
            <a:chExt cx="3858509" cy="2861779"/>
          </a:xfrm>
        </p:grpSpPr>
        <p:grpSp>
          <p:nvGrpSpPr>
            <p:cNvPr id="19" name="Groupe 18"/>
            <p:cNvGrpSpPr/>
            <p:nvPr/>
          </p:nvGrpSpPr>
          <p:grpSpPr>
            <a:xfrm>
              <a:off x="1147614" y="2091933"/>
              <a:ext cx="3844057" cy="2650418"/>
              <a:chOff x="849077" y="1634472"/>
              <a:chExt cx="3844057" cy="2650418"/>
            </a:xfrm>
          </p:grpSpPr>
          <p:pic>
            <p:nvPicPr>
              <p:cNvPr id="31" name="Image 30"/>
              <p:cNvPicPr>
                <a:picLocks noChangeAspect="1"/>
              </p:cNvPicPr>
              <p:nvPr/>
            </p:nvPicPr>
            <p:blipFill>
              <a:blip r:embed="rId10"/>
              <a:stretch>
                <a:fillRect/>
              </a:stretch>
            </p:blipFill>
            <p:spPr>
              <a:xfrm>
                <a:off x="2007889" y="1768348"/>
                <a:ext cx="616211" cy="533621"/>
              </a:xfrm>
              <a:prstGeom prst="rect">
                <a:avLst/>
              </a:prstGeom>
            </p:spPr>
          </p:pic>
          <p:pic>
            <p:nvPicPr>
              <p:cNvPr id="32" name="Image 31"/>
              <p:cNvPicPr>
                <a:picLocks noChangeAspect="1"/>
              </p:cNvPicPr>
              <p:nvPr/>
            </p:nvPicPr>
            <p:blipFill>
              <a:blip r:embed="rId11"/>
              <a:stretch>
                <a:fillRect/>
              </a:stretch>
            </p:blipFill>
            <p:spPr>
              <a:xfrm>
                <a:off x="2822390" y="1923951"/>
                <a:ext cx="629733" cy="472541"/>
              </a:xfrm>
              <a:prstGeom prst="rect">
                <a:avLst/>
              </a:prstGeom>
            </p:spPr>
          </p:pic>
          <p:sp>
            <p:nvSpPr>
              <p:cNvPr id="29" name="ZoneTexte 28"/>
              <p:cNvSpPr txBox="1"/>
              <p:nvPr/>
            </p:nvSpPr>
            <p:spPr>
              <a:xfrm>
                <a:off x="1865121" y="1634472"/>
                <a:ext cx="2167122"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Caméra(s) &amp; optique(s)</a:t>
                </a:r>
              </a:p>
            </p:txBody>
          </p:sp>
          <p:pic>
            <p:nvPicPr>
              <p:cNvPr id="21" name="Picture 10" descr="Ruban LED Couleur Décoratif | Fabricant LED depuis 20 a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2762" y="2695830"/>
                <a:ext cx="585313" cy="697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Ruban LED Couleur Décoratif | Fabricant LED depuis 20 ans"/>
              <p:cNvPicPr>
                <a:picLocks noChangeAspect="1" noChangeArrowheads="1"/>
              </p:cNvPicPr>
              <p:nvPr/>
            </p:nvPicPr>
            <p:blipFill rotWithShape="1">
              <a:blip r:embed="rId13">
                <a:extLst>
                  <a:ext uri="{28A0092B-C50C-407E-A947-70E740481C1C}">
                    <a14:useLocalDpi xmlns:a14="http://schemas.microsoft.com/office/drawing/2010/main" val="0"/>
                  </a:ext>
                </a:extLst>
              </a:blip>
              <a:srcRect b="7329"/>
              <a:stretch/>
            </p:blipFill>
            <p:spPr bwMode="auto">
              <a:xfrm>
                <a:off x="1814109" y="3355417"/>
                <a:ext cx="585313" cy="64605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p:cNvPicPr>
                <a:picLocks noChangeAspect="1"/>
              </p:cNvPicPr>
              <p:nvPr/>
            </p:nvPicPr>
            <p:blipFill>
              <a:blip r:embed="rId14"/>
              <a:stretch>
                <a:fillRect/>
              </a:stretch>
            </p:blipFill>
            <p:spPr>
              <a:xfrm flipH="1">
                <a:off x="1542999" y="2660887"/>
                <a:ext cx="258955" cy="439436"/>
              </a:xfrm>
              <a:prstGeom prst="rect">
                <a:avLst/>
              </a:prstGeom>
            </p:spPr>
          </p:pic>
          <p:pic>
            <p:nvPicPr>
              <p:cNvPr id="25" name="Picture 4" descr="Soleil PNG Images, 130000+ Ressources graphiques pour le téléchargement  libr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6385" y="2915414"/>
                <a:ext cx="906998" cy="53648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849077" y="2357405"/>
                <a:ext cx="1253276" cy="369069"/>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Eclairage(s)</a:t>
                </a:r>
              </a:p>
            </p:txBody>
          </p:sp>
          <p:grpSp>
            <p:nvGrpSpPr>
              <p:cNvPr id="13" name="Groupe 12"/>
              <p:cNvGrpSpPr/>
              <p:nvPr/>
            </p:nvGrpSpPr>
            <p:grpSpPr>
              <a:xfrm>
                <a:off x="2365336" y="2719582"/>
                <a:ext cx="2327798" cy="1482651"/>
                <a:chOff x="5796385" y="3636257"/>
                <a:chExt cx="4408390" cy="2670234"/>
              </a:xfrm>
            </p:grpSpPr>
            <p:grpSp>
              <p:nvGrpSpPr>
                <p:cNvPr id="14" name="Groupe 13"/>
                <p:cNvGrpSpPr/>
                <p:nvPr/>
              </p:nvGrpSpPr>
              <p:grpSpPr>
                <a:xfrm>
                  <a:off x="6632610" y="3636257"/>
                  <a:ext cx="2850793" cy="2670234"/>
                  <a:chOff x="7302473" y="2967289"/>
                  <a:chExt cx="2850793" cy="2670234"/>
                </a:xfrm>
              </p:grpSpPr>
              <p:pic>
                <p:nvPicPr>
                  <p:cNvPr id="16"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2098" y="4981285"/>
                    <a:ext cx="1778426" cy="65623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02473" y="2967289"/>
                    <a:ext cx="1214184" cy="1214183"/>
                  </a:xfrm>
                  <a:prstGeom prst="rect">
                    <a:avLst/>
                  </a:prstGeom>
                </p:spPr>
              </p:pic>
              <p:pic>
                <p:nvPicPr>
                  <p:cNvPr id="18"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17118" y="3126791"/>
                    <a:ext cx="1836148" cy="103283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ZoneTexte 14"/>
                <p:cNvSpPr txBox="1"/>
                <p:nvPr/>
              </p:nvSpPr>
              <p:spPr>
                <a:xfrm>
                  <a:off x="5796385" y="4951622"/>
                  <a:ext cx="4408390" cy="664688"/>
                </a:xfrm>
                <a:prstGeom prst="rect">
                  <a:avLst/>
                </a:prstGeom>
                <a:noFill/>
              </p:spPr>
              <p:txBody>
                <a:bodyPr wrap="none" rtlCol="0">
                  <a:spAutoFit/>
                </a:bodyPr>
                <a:lstStyle/>
                <a:p>
                  <a:r>
                    <a:rPr lang="fr-FR" sz="900" dirty="0">
                      <a:latin typeface="Arial" panose="020B0604020202020204" pitchFamily="34" charset="0"/>
                      <a:cs typeface="Arial" panose="020B0604020202020204" pitchFamily="34" charset="0"/>
                    </a:rPr>
                    <a:t>Interprétation des images</a:t>
                  </a:r>
                </a:p>
              </p:txBody>
            </p:sp>
          </p:grpSp>
          <p:pic>
            <p:nvPicPr>
              <p:cNvPr id="40" name="Image 39"/>
              <p:cNvPicPr>
                <a:picLocks noChangeAspect="1"/>
              </p:cNvPicPr>
              <p:nvPr/>
            </p:nvPicPr>
            <p:blipFill>
              <a:blip r:embed="rId19"/>
              <a:stretch>
                <a:fillRect/>
              </a:stretch>
            </p:blipFill>
            <p:spPr>
              <a:xfrm>
                <a:off x="1072827" y="3694783"/>
                <a:ext cx="561186" cy="590107"/>
              </a:xfrm>
              <a:prstGeom prst="rect">
                <a:avLst/>
              </a:prstGeom>
            </p:spPr>
          </p:pic>
        </p:grpSp>
        <p:sp>
          <p:nvSpPr>
            <p:cNvPr id="37" name="Rectangle 36"/>
            <p:cNvSpPr/>
            <p:nvPr/>
          </p:nvSpPr>
          <p:spPr>
            <a:xfrm>
              <a:off x="1164923" y="1998445"/>
              <a:ext cx="3841200" cy="28617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sp>
        <p:nvSpPr>
          <p:cNvPr id="38" name="Rectangle 37"/>
          <p:cNvSpPr/>
          <p:nvPr/>
        </p:nvSpPr>
        <p:spPr>
          <a:xfrm>
            <a:off x="195964" y="4328422"/>
            <a:ext cx="4508040" cy="19371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chemeClr val="tx1"/>
                </a:solidFill>
                <a:latin typeface="Arial" panose="020B0604020202020204" pitchFamily="34" charset="0"/>
                <a:cs typeface="Arial" panose="020B0604020202020204" pitchFamily="34" charset="0"/>
              </a:rPr>
              <a:t>Les systèmes de visions industrielles peuvent être compliqués à mettre en place pour les non-initiés.</a:t>
            </a:r>
          </a:p>
          <a:p>
            <a:pPr algn="just"/>
            <a:endParaRPr lang="fr-FR" sz="1400" dirty="0">
              <a:solidFill>
                <a:schemeClr val="tx1"/>
              </a:solidFill>
              <a:latin typeface="Arial" panose="020B0604020202020204" pitchFamily="34" charset="0"/>
              <a:cs typeface="Arial" panose="020B0604020202020204" pitchFamily="34" charset="0"/>
            </a:endParaRPr>
          </a:p>
          <a:p>
            <a:pPr algn="just"/>
            <a:r>
              <a:rPr lang="fr-FR" sz="1400" dirty="0">
                <a:solidFill>
                  <a:srgbClr val="00B050"/>
                </a:solidFill>
                <a:latin typeface="Arial" panose="020B0604020202020204" pitchFamily="34" charset="0"/>
                <a:cs typeface="Arial" panose="020B0604020202020204" pitchFamily="34" charset="0"/>
              </a:rPr>
              <a:t>Système compacte</a:t>
            </a:r>
            <a:r>
              <a:rPr lang="fr-FR" sz="1400" dirty="0">
                <a:solidFill>
                  <a:schemeClr val="tx1"/>
                </a:solidFill>
                <a:latin typeface="Arial" panose="020B0604020202020204" pitchFamily="34" charset="0"/>
                <a:cs typeface="Arial" panose="020B0604020202020204" pitchFamily="34" charset="0"/>
              </a:rPr>
              <a:t> et </a:t>
            </a:r>
            <a:r>
              <a:rPr lang="fr-FR" sz="1400" dirty="0">
                <a:solidFill>
                  <a:srgbClr val="00B050"/>
                </a:solidFill>
                <a:latin typeface="Arial" panose="020B0604020202020204" pitchFamily="34" charset="0"/>
                <a:cs typeface="Arial" panose="020B0604020202020204" pitchFamily="34" charset="0"/>
              </a:rPr>
              <a:t>clé en main </a:t>
            </a:r>
            <a:r>
              <a:rPr lang="fr-FR" sz="1400" dirty="0">
                <a:solidFill>
                  <a:schemeClr val="tx1"/>
                </a:solidFill>
                <a:latin typeface="Arial" panose="020B0604020202020204" pitchFamily="34" charset="0"/>
                <a:cs typeface="Arial" panose="020B0604020202020204" pitchFamily="34" charset="0"/>
              </a:rPr>
              <a:t>(une caméra, un éclairage, logiciel + traitement d’image).</a:t>
            </a:r>
          </a:p>
          <a:p>
            <a:pPr algn="just"/>
            <a:endParaRPr lang="fr-FR" sz="1400" dirty="0">
              <a:solidFill>
                <a:srgbClr val="FFC000"/>
              </a:solidFill>
              <a:latin typeface="Arial" panose="020B0604020202020204" pitchFamily="34" charset="0"/>
              <a:cs typeface="Arial" panose="020B0604020202020204" pitchFamily="34" charset="0"/>
            </a:endParaRPr>
          </a:p>
          <a:p>
            <a:pPr algn="just"/>
            <a:r>
              <a:rPr lang="fr-FR" sz="1400" dirty="0">
                <a:solidFill>
                  <a:srgbClr val="FF0000"/>
                </a:solidFill>
                <a:latin typeface="Arial" panose="020B0604020202020204" pitchFamily="34" charset="0"/>
                <a:cs typeface="Arial" panose="020B0604020202020204" pitchFamily="34" charset="0"/>
              </a:rPr>
              <a:t>Difficilement modulable, pas d’évolution possible.</a:t>
            </a:r>
          </a:p>
          <a:p>
            <a:pPr algn="just"/>
            <a:r>
              <a:rPr lang="fr-FR" sz="1400" dirty="0">
                <a:solidFill>
                  <a:srgbClr val="FF0000"/>
                </a:solidFill>
                <a:latin typeface="Arial" panose="020B0604020202020204" pitchFamily="34" charset="0"/>
                <a:cs typeface="Arial" panose="020B0604020202020204" pitchFamily="34" charset="0"/>
              </a:rPr>
              <a:t>Applications très spécifiques.</a:t>
            </a:r>
          </a:p>
        </p:txBody>
      </p:sp>
      <p:pic>
        <p:nvPicPr>
          <p:cNvPr id="39" name="Image 38"/>
          <p:cNvPicPr>
            <a:picLocks noChangeAspect="1"/>
          </p:cNvPicPr>
          <p:nvPr/>
        </p:nvPicPr>
        <p:blipFill>
          <a:blip r:embed="rId20">
            <a:extLst>
              <a:ext uri="{BEBA8EAE-BF5A-486C-A8C5-ECC9F3942E4B}">
                <a14:imgProps xmlns:a14="http://schemas.microsoft.com/office/drawing/2010/main">
                  <a14:imgLayer r:embed="rId21">
                    <a14:imgEffect>
                      <a14:backgroundRemoval t="9603" b="94990" l="2627" r="96811"/>
                    </a14:imgEffect>
                  </a14:imgLayer>
                </a14:imgProps>
              </a:ext>
            </a:extLst>
          </a:blip>
          <a:stretch>
            <a:fillRect/>
          </a:stretch>
        </p:blipFill>
        <p:spPr>
          <a:xfrm>
            <a:off x="6296743" y="5075776"/>
            <a:ext cx="1507586" cy="1354847"/>
          </a:xfrm>
          <a:prstGeom prst="rect">
            <a:avLst/>
          </a:prstGeom>
        </p:spPr>
      </p:pic>
      <p:pic>
        <p:nvPicPr>
          <p:cNvPr id="41" name="Picture 2" descr="OCR vision sensor - B50R series - wenglor sensoric GmbH - IP67"/>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15000" b="98000" l="10000" r="94600"/>
                    </a14:imgEffect>
                  </a14:imgLayer>
                </a14:imgProps>
              </a:ext>
              <a:ext uri="{28A0092B-C50C-407E-A947-70E740481C1C}">
                <a14:useLocalDpi xmlns:a14="http://schemas.microsoft.com/office/drawing/2010/main" val="0"/>
              </a:ext>
            </a:extLst>
          </a:blip>
          <a:srcRect t="17587" b="8375"/>
          <a:stretch/>
        </p:blipFill>
        <p:spPr bwMode="auto">
          <a:xfrm>
            <a:off x="4589415" y="5045488"/>
            <a:ext cx="1899019" cy="14059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7950837" y="619920"/>
            <a:ext cx="3887020" cy="5645631"/>
            <a:chOff x="7950837" y="619920"/>
            <a:chExt cx="3887020" cy="5645631"/>
          </a:xfrm>
        </p:grpSpPr>
        <p:grpSp>
          <p:nvGrpSpPr>
            <p:cNvPr id="3" name="Groupe 2">
              <a:extLst>
                <a:ext uri="{FF2B5EF4-FFF2-40B4-BE49-F238E27FC236}">
                  <a16:creationId xmlns:a16="http://schemas.microsoft.com/office/drawing/2014/main" id="{9DEE0854-58F9-1C7E-8A13-9BD52DE84908}"/>
                </a:ext>
              </a:extLst>
            </p:cNvPr>
            <p:cNvGrpSpPr/>
            <p:nvPr/>
          </p:nvGrpSpPr>
          <p:grpSpPr>
            <a:xfrm>
              <a:off x="7950837" y="619920"/>
              <a:ext cx="3683955" cy="5645631"/>
              <a:chOff x="7950837" y="619920"/>
              <a:chExt cx="3683955" cy="5645631"/>
            </a:xfrm>
          </p:grpSpPr>
          <p:pic>
            <p:nvPicPr>
              <p:cNvPr id="42" name="Picture 2" descr="Label Checker from SICK: Complex label inspection with high performance OCR  | SICK AG - YouTube"/>
              <p:cNvPicPr>
                <a:picLocks noChangeAspect="1" noChangeArrowheads="1"/>
              </p:cNvPicPr>
              <p:nvPr/>
            </p:nvPicPr>
            <p:blipFill rotWithShape="1">
              <a:blip r:embed="rId24">
                <a:extLst>
                  <a:ext uri="{28A0092B-C50C-407E-A947-70E740481C1C}">
                    <a14:useLocalDpi xmlns:a14="http://schemas.microsoft.com/office/drawing/2010/main" val="0"/>
                  </a:ext>
                </a:extLst>
              </a:blip>
              <a:srcRect t="16568" b="16732"/>
              <a:stretch/>
            </p:blipFill>
            <p:spPr bwMode="auto">
              <a:xfrm>
                <a:off x="7950837" y="1344188"/>
                <a:ext cx="34272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Optical Character Recognition | Hackaday"/>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7729" y="2998700"/>
                <a:ext cx="1562008" cy="110777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D optical character recognition on a mobile phone: simple to complex | by  Smart Engines | Medium"/>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73264" y="2998700"/>
                <a:ext cx="1280927" cy="110762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155614" y="619920"/>
                <a:ext cx="2998577" cy="369332"/>
              </a:xfrm>
              <a:prstGeom prst="rect">
                <a:avLst/>
              </a:prstGeom>
            </p:spPr>
            <p:txBody>
              <a:bodyPr wrap="square">
                <a:spAutoFit/>
              </a:bodyPr>
              <a:lstStyle/>
              <a:p>
                <a:pPr algn="just"/>
                <a:r>
                  <a:rPr lang="fr-FR" u="sng" noProof="1">
                    <a:latin typeface="Arial" panose="020B0604020202020204" pitchFamily="34" charset="0"/>
                    <a:cs typeface="Arial" panose="020B0604020202020204" pitchFamily="34" charset="0"/>
                  </a:rPr>
                  <a:t>Exemples:</a:t>
                </a:r>
              </a:p>
            </p:txBody>
          </p:sp>
          <p:pic>
            <p:nvPicPr>
              <p:cNvPr id="6146" name="Picture 2" descr="EVOSENS s'ouvre à la prestation de métrologi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36262" y="4775931"/>
                <a:ext cx="1986160" cy="14896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7970197" y="4351646"/>
                <a:ext cx="366459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Système avec une suite logiciel de traitement d’image</a:t>
                </a:r>
              </a:p>
            </p:txBody>
          </p:sp>
        </p:grpSp>
        <p:sp>
          <p:nvSpPr>
            <p:cNvPr id="8" name="Rectangle 7"/>
            <p:cNvSpPr/>
            <p:nvPr/>
          </p:nvSpPr>
          <p:spPr>
            <a:xfrm>
              <a:off x="7974422" y="1041416"/>
              <a:ext cx="3863435" cy="461665"/>
            </a:xfrm>
            <a:prstGeom prst="rect">
              <a:avLst/>
            </a:prstGeom>
          </p:spPr>
          <p:txBody>
            <a:bodyPr wrap="square">
              <a:spAutoFit/>
            </a:bodyPr>
            <a:lstStyle/>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qrcode </a:t>
              </a:r>
            </a:p>
            <a:p>
              <a:pPr marL="171450" indent="-171450" algn="just">
                <a:buFont typeface="Wingdings" panose="05000000000000000000" pitchFamily="2" charset="2"/>
                <a:buChar char="Ø"/>
              </a:pPr>
              <a:r>
                <a:rPr lang="fr-FR" sz="1200" noProof="1">
                  <a:latin typeface="Arial" panose="020B0604020202020204" pitchFamily="34" charset="0"/>
                  <a:cs typeface="Arial" panose="020B0604020202020204" pitchFamily="34" charset="0"/>
                </a:rPr>
                <a:t>Lecteurs de texte (OCR)</a:t>
              </a:r>
            </a:p>
          </p:txBody>
        </p:sp>
      </p:grpSp>
      <p:pic>
        <p:nvPicPr>
          <p:cNvPr id="2050" name="Picture 2" descr="Peur - Icônes utilisateur gratuites"/>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46162" y="1603105"/>
            <a:ext cx="964327" cy="96432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13668A2-F293-993A-EE17-50826BE4BDFD}"/>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Système compacte</a:t>
            </a:r>
          </a:p>
        </p:txBody>
      </p:sp>
    </p:spTree>
    <p:extLst>
      <p:ext uri="{BB962C8B-B14F-4D97-AF65-F5344CB8AC3E}">
        <p14:creationId xmlns:p14="http://schemas.microsoft.com/office/powerpoint/2010/main" val="399514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Domaines d’applications</a:t>
            </a:r>
            <a:endParaRPr lang="fr-FR" i="1" dirty="0"/>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17</a:t>
            </a:fld>
            <a:endParaRPr lang="fr-FR" dirty="0">
              <a:latin typeface="+mn-lt"/>
            </a:endParaRPr>
          </a:p>
        </p:txBody>
      </p:sp>
      <p:sp>
        <p:nvSpPr>
          <p:cNvPr id="17" name="ZoneTexte 16"/>
          <p:cNvSpPr txBox="1"/>
          <p:nvPr/>
        </p:nvSpPr>
        <p:spPr>
          <a:xfrm>
            <a:off x="4631610" y="2179143"/>
            <a:ext cx="2249387" cy="544444"/>
          </a:xfrm>
          <a:prstGeom prst="rect">
            <a:avLst/>
          </a:prstGeom>
          <a:noFill/>
          <a:effectLst>
            <a:glow rad="101600">
              <a:srgbClr val="A5A5A5">
                <a:satMod val="175000"/>
                <a:alpha val="40000"/>
              </a:srgbClr>
            </a:glow>
          </a:effectLst>
        </p:spPr>
        <p:txBody>
          <a:bodyPr wrap="square" rtlCol="0">
            <a:spAutoFit/>
          </a:bodyPr>
          <a:lstStyle/>
          <a:p>
            <a:pPr algn="ctr" defTabSz="957855">
              <a:defRPr/>
            </a:pPr>
            <a:r>
              <a:rPr lang="fr-FR" sz="1887" b="1" kern="0" dirty="0">
                <a:solidFill>
                  <a:srgbClr val="4472C4"/>
                </a:solidFill>
                <a:latin typeface="Agency FB" panose="020B0503020202020204" pitchFamily="34" charset="0"/>
                <a:ea typeface="GungsuhChe" panose="02030609000101010101" pitchFamily="49" charset="-127"/>
              </a:rPr>
              <a:t>Domaines d’applications</a:t>
            </a:r>
          </a:p>
          <a:p>
            <a:pPr defTabSz="957855">
              <a:defRPr/>
            </a:pPr>
            <a:endParaRPr lang="fr-FR" sz="1051" b="1" kern="0" dirty="0">
              <a:solidFill>
                <a:srgbClr val="4472C4"/>
              </a:solidFill>
              <a:latin typeface="Agency FB" panose="020B0503020202020204" pitchFamily="34" charset="0"/>
              <a:ea typeface="GungsuhChe" panose="02030609000101010101" pitchFamily="49" charset="-127"/>
            </a:endParaRPr>
          </a:p>
        </p:txBody>
      </p:sp>
      <p:sp>
        <p:nvSpPr>
          <p:cNvPr id="18" name="Rectangle 17"/>
          <p:cNvSpPr/>
          <p:nvPr/>
        </p:nvSpPr>
        <p:spPr>
          <a:xfrm>
            <a:off x="3856650" y="2581483"/>
            <a:ext cx="3849881" cy="1886600"/>
          </a:xfrm>
          <a:prstGeom prst="rect">
            <a:avLst/>
          </a:prstGeom>
          <a:gradFill flip="none" rotWithShape="1">
            <a:gsLst>
              <a:gs pos="0">
                <a:sysClr val="windowText" lastClr="000000">
                  <a:lumMod val="75000"/>
                  <a:lumOff val="25000"/>
                  <a:shade val="30000"/>
                  <a:satMod val="115000"/>
                </a:sysClr>
              </a:gs>
              <a:gs pos="50000">
                <a:sysClr val="windowText" lastClr="000000">
                  <a:lumMod val="75000"/>
                  <a:lumOff val="25000"/>
                  <a:shade val="67500"/>
                  <a:satMod val="115000"/>
                </a:sysClr>
              </a:gs>
              <a:gs pos="100000">
                <a:sysClr val="windowText" lastClr="000000">
                  <a:lumMod val="75000"/>
                  <a:lumOff val="25000"/>
                  <a:shade val="100000"/>
                  <a:satMod val="115000"/>
                </a:sysClr>
              </a:gs>
            </a:gsLst>
            <a:path path="circle">
              <a:fillToRect l="100000" b="100000"/>
            </a:path>
            <a:tileRect t="-100000" r="-100000"/>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rial"/>
              <a:ea typeface="+mn-ea"/>
              <a:cs typeface="+mn-cs"/>
            </a:endParaRPr>
          </a:p>
        </p:txBody>
      </p:sp>
      <p:pic>
        <p:nvPicPr>
          <p:cNvPr id="19" name="Image 18"/>
          <p:cNvPicPr>
            <a:picLocks noChangeAspect="1"/>
          </p:cNvPicPr>
          <p:nvPr/>
        </p:nvPicPr>
        <p:blipFill>
          <a:blip r:embed="rId3"/>
          <a:stretch>
            <a:fillRect/>
          </a:stretch>
        </p:blipFill>
        <p:spPr>
          <a:xfrm>
            <a:off x="4236331" y="3600104"/>
            <a:ext cx="926616" cy="786494"/>
          </a:xfrm>
          <a:prstGeom prst="rect">
            <a:avLst/>
          </a:prstGeom>
        </p:spPr>
      </p:pic>
      <p:pic>
        <p:nvPicPr>
          <p:cNvPr id="20" name="Image 19"/>
          <p:cNvPicPr>
            <a:picLocks noChangeAspect="1"/>
          </p:cNvPicPr>
          <p:nvPr/>
        </p:nvPicPr>
        <p:blipFill>
          <a:blip r:embed="rId4"/>
          <a:stretch>
            <a:fillRect/>
          </a:stretch>
        </p:blipFill>
        <p:spPr>
          <a:xfrm>
            <a:off x="4278145" y="2740577"/>
            <a:ext cx="810809" cy="696192"/>
          </a:xfrm>
          <a:prstGeom prst="rect">
            <a:avLst/>
          </a:prstGeom>
        </p:spPr>
      </p:pic>
      <p:pic>
        <p:nvPicPr>
          <p:cNvPr id="21" name="Image 20"/>
          <p:cNvPicPr>
            <a:picLocks noChangeAspect="1"/>
          </p:cNvPicPr>
          <p:nvPr/>
        </p:nvPicPr>
        <p:blipFill>
          <a:blip r:embed="rId5"/>
          <a:stretch>
            <a:fillRect/>
          </a:stretch>
        </p:blipFill>
        <p:spPr>
          <a:xfrm>
            <a:off x="5162947" y="3251594"/>
            <a:ext cx="675188" cy="759587"/>
          </a:xfrm>
          <a:prstGeom prst="rect">
            <a:avLst/>
          </a:prstGeom>
        </p:spPr>
      </p:pic>
      <p:pic>
        <p:nvPicPr>
          <p:cNvPr id="22" name="Image 21"/>
          <p:cNvPicPr>
            <a:picLocks noChangeAspect="1"/>
          </p:cNvPicPr>
          <p:nvPr/>
        </p:nvPicPr>
        <p:blipFill>
          <a:blip r:embed="rId6"/>
          <a:stretch>
            <a:fillRect/>
          </a:stretch>
        </p:blipFill>
        <p:spPr>
          <a:xfrm>
            <a:off x="5909541" y="2641974"/>
            <a:ext cx="971456" cy="803134"/>
          </a:xfrm>
          <a:prstGeom prst="rect">
            <a:avLst/>
          </a:prstGeom>
        </p:spPr>
      </p:pic>
      <p:pic>
        <p:nvPicPr>
          <p:cNvPr id="23" name="Image 22"/>
          <p:cNvPicPr>
            <a:picLocks noChangeAspect="1"/>
          </p:cNvPicPr>
          <p:nvPr/>
        </p:nvPicPr>
        <p:blipFill>
          <a:blip r:embed="rId7"/>
          <a:stretch>
            <a:fillRect/>
          </a:stretch>
        </p:blipFill>
        <p:spPr>
          <a:xfrm>
            <a:off x="5941259" y="3623520"/>
            <a:ext cx="873016" cy="783476"/>
          </a:xfrm>
          <a:prstGeom prst="rect">
            <a:avLst/>
          </a:prstGeom>
        </p:spPr>
      </p:pic>
      <p:pic>
        <p:nvPicPr>
          <p:cNvPr id="24" name="Image 23"/>
          <p:cNvPicPr>
            <a:picLocks noChangeAspect="1"/>
          </p:cNvPicPr>
          <p:nvPr/>
        </p:nvPicPr>
        <p:blipFill>
          <a:blip r:embed="rId8"/>
          <a:stretch>
            <a:fillRect/>
          </a:stretch>
        </p:blipFill>
        <p:spPr>
          <a:xfrm>
            <a:off x="6905379" y="3297214"/>
            <a:ext cx="675674" cy="731268"/>
          </a:xfrm>
          <a:prstGeom prst="rect">
            <a:avLst/>
          </a:prstGeom>
        </p:spPr>
      </p:pic>
      <p:pic>
        <p:nvPicPr>
          <p:cNvPr id="1026" name="Picture 2" descr="Les robots agricoles débarqueront-ils bientôt dans les champs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432" y="2438824"/>
            <a:ext cx="2484693" cy="13971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A : Une startup israélienne développe le premier robot récolteur de tomates  - The Times of Israë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00" y="1155295"/>
            <a:ext cx="2013760" cy="1258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est Fire Detection | Visión Térmica | Vision Systems | VisionTI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60752" y="3763808"/>
            <a:ext cx="2963488" cy="142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ightFD Key Customer Benefits – Automatic &amp; Efficient Forest Fire  Detection - Robotics Cat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9925" y="2377977"/>
            <a:ext cx="2849838" cy="14249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 nouvel Incubateur des embryons avec TIME LAPSE, pour quoi faire ? |  Institut Rhonalpin Reproduction Humaine à Ly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074" y="4735412"/>
            <a:ext cx="5420185" cy="162419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lution spécialisée pour la préparation automatique des commandes de fruits  et légumes frais | Dematic"/>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5562490" y="435861"/>
            <a:ext cx="2781991" cy="15648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dynamique-mag.com/wp-content/uploads/intelligence-artificielle-IA.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1278" y="4724001"/>
            <a:ext cx="1379438" cy="91962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lo Framework | Object Detection Using Yolo"/>
          <p:cNvPicPr>
            <a:picLocks noChangeAspect="1" noChangeArrowheads="1"/>
          </p:cNvPicPr>
          <p:nvPr/>
        </p:nvPicPr>
        <p:blipFill rotWithShape="1">
          <a:blip r:embed="rId16">
            <a:extLst>
              <a:ext uri="{28A0092B-C50C-407E-A947-70E740481C1C}">
                <a14:useLocalDpi xmlns:a14="http://schemas.microsoft.com/office/drawing/2010/main" val="0"/>
              </a:ext>
            </a:extLst>
          </a:blip>
          <a:srcRect l="10413" t="3402" r="2891" b="12927"/>
          <a:stretch/>
        </p:blipFill>
        <p:spPr bwMode="auto">
          <a:xfrm>
            <a:off x="7088177" y="5467481"/>
            <a:ext cx="1627001" cy="8324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bject Detection in 2023: The Definitive Guide - viso.ai"/>
          <p:cNvPicPr>
            <a:picLocks noChangeAspect="1" noChangeArrowheads="1"/>
          </p:cNvPicPr>
          <p:nvPr/>
        </p:nvPicPr>
        <p:blipFill rotWithShape="1">
          <a:blip r:embed="rId17">
            <a:extLst>
              <a:ext uri="{28A0092B-C50C-407E-A947-70E740481C1C}">
                <a14:useLocalDpi xmlns:a14="http://schemas.microsoft.com/office/drawing/2010/main" val="0"/>
              </a:ext>
            </a:extLst>
          </a:blip>
          <a:srcRect l="13687" t="3380" r="14873" b="9067"/>
          <a:stretch/>
        </p:blipFill>
        <p:spPr bwMode="auto">
          <a:xfrm>
            <a:off x="2557901" y="1086938"/>
            <a:ext cx="1534823" cy="141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18776" y="713392"/>
            <a:ext cx="2075097" cy="1200329"/>
          </a:xfrm>
          <a:prstGeom prst="rect">
            <a:avLst/>
          </a:prstGeom>
        </p:spPr>
        <p:txBody>
          <a:bodyPr wrap="square">
            <a:spAutoFit/>
          </a:bodyPr>
          <a:lstStyle/>
          <a:p>
            <a:r>
              <a:rPr lang="fr-FR" dirty="0">
                <a:solidFill>
                  <a:schemeClr val="accent4">
                    <a:lumMod val="75000"/>
                  </a:schemeClr>
                </a:solidFill>
              </a:rPr>
              <a:t>XXIe siècle</a:t>
            </a:r>
          </a:p>
          <a:p>
            <a:r>
              <a:rPr lang="fr-FR" dirty="0">
                <a:solidFill>
                  <a:schemeClr val="accent4">
                    <a:lumMod val="75000"/>
                  </a:schemeClr>
                </a:solidFill>
              </a:rPr>
              <a:t>La vision industrielle est partout !</a:t>
            </a:r>
          </a:p>
        </p:txBody>
      </p:sp>
      <p:sp>
        <p:nvSpPr>
          <p:cNvPr id="3" name="ZoneTexte 2">
            <a:extLst>
              <a:ext uri="{FF2B5EF4-FFF2-40B4-BE49-F238E27FC236}">
                <a16:creationId xmlns:a16="http://schemas.microsoft.com/office/drawing/2014/main" id="{E87EFCB7-1FE1-F8B5-F078-8E300587E0B2}"/>
              </a:ext>
            </a:extLst>
          </p:cNvPr>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Domaines d’applications</a:t>
            </a:r>
          </a:p>
        </p:txBody>
      </p:sp>
    </p:spTree>
    <p:extLst>
      <p:ext uri="{BB962C8B-B14F-4D97-AF65-F5344CB8AC3E}">
        <p14:creationId xmlns:p14="http://schemas.microsoft.com/office/powerpoint/2010/main" val="3984857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b="1"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noProof="1"/>
              <a:t>TD1</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18</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167801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Définition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983526"/>
            <a:ext cx="6992937" cy="4628998"/>
          </a:xfrm>
        </p:spPr>
        <p:txBody>
          <a:bodyPr rtlCol="0"/>
          <a:lstStyle/>
          <a:p>
            <a:pPr algn="just" rtl="0"/>
            <a:r>
              <a:rPr lang="fr-FR" noProof="1"/>
              <a:t>Une </a:t>
            </a:r>
            <a:r>
              <a:rPr lang="fr-FR" b="1" noProof="1">
                <a:solidFill>
                  <a:schemeClr val="tx2"/>
                </a:solidFill>
              </a:rPr>
              <a:t>caméra</a:t>
            </a:r>
            <a:r>
              <a:rPr lang="fr-FR" noProof="1"/>
              <a:t> est un dispositif </a:t>
            </a:r>
            <a:r>
              <a:rPr lang="fr-FR" b="1" noProof="1">
                <a:solidFill>
                  <a:schemeClr val="tx2"/>
                </a:solidFill>
              </a:rPr>
              <a:t>opto-électonique</a:t>
            </a:r>
            <a:r>
              <a:rPr lang="fr-FR" noProof="1"/>
              <a:t> complexe permettant de capturer l’information d’une scène.</a:t>
            </a:r>
          </a:p>
          <a:p>
            <a:pPr algn="just" rtl="0"/>
            <a:endParaRPr lang="fr-FR" noProof="1"/>
          </a:p>
          <a:p>
            <a:pPr algn="just" rtl="0"/>
            <a:r>
              <a:rPr lang="fr-FR" noProof="1"/>
              <a:t>Elle est composée :</a:t>
            </a:r>
          </a:p>
          <a:p>
            <a:pPr marL="342900" indent="-342900" algn="just" rtl="0">
              <a:buFont typeface="Wingdings" panose="05000000000000000000" pitchFamily="2" charset="2"/>
              <a:buChar char="Ø"/>
            </a:pPr>
            <a:r>
              <a:rPr lang="fr-FR" noProof="1"/>
              <a:t>d’un </a:t>
            </a:r>
            <a:r>
              <a:rPr lang="fr-FR" b="1" noProof="1">
                <a:solidFill>
                  <a:schemeClr val="tx2"/>
                </a:solidFill>
              </a:rPr>
              <a:t>capteur</a:t>
            </a:r>
            <a:r>
              <a:rPr lang="fr-FR" noProof="1"/>
              <a:t> constitué d’une matrice d’éléments (pixels) semi-conducteurs </a:t>
            </a:r>
            <a:r>
              <a:rPr lang="fr-FR" b="1" noProof="1">
                <a:solidFill>
                  <a:schemeClr val="tx2"/>
                </a:solidFill>
              </a:rPr>
              <a:t>photosensibles</a:t>
            </a:r>
            <a:r>
              <a:rPr lang="fr-FR" noProof="1"/>
              <a:t> dont le but est de convertir l’énergie lumineuse (</a:t>
            </a:r>
            <a:r>
              <a:rPr lang="fr-FR" noProof="1" smtClean="0"/>
              <a:t>photons) </a:t>
            </a:r>
            <a:r>
              <a:rPr lang="fr-FR" noProof="1"/>
              <a:t>en énergie électrique.</a:t>
            </a:r>
          </a:p>
          <a:p>
            <a:pPr marL="342900" indent="-342900" algn="just" rtl="0">
              <a:buFont typeface="Wingdings" panose="05000000000000000000" pitchFamily="2" charset="2"/>
              <a:buChar char="Ø"/>
            </a:pPr>
            <a:r>
              <a:rPr lang="fr-FR" noProof="1"/>
              <a:t>de </a:t>
            </a:r>
            <a:r>
              <a:rPr lang="fr-FR" b="1" noProof="1">
                <a:solidFill>
                  <a:schemeClr val="tx2"/>
                </a:solidFill>
              </a:rPr>
              <a:t>composants électroniques</a:t>
            </a:r>
            <a:r>
              <a:rPr lang="fr-FR" noProof="1"/>
              <a:t> permettant la mise en forme du signal (analogique) en sortie du capteur en un signal image (signal numérique).</a:t>
            </a:r>
          </a:p>
          <a:p>
            <a:pPr marL="342900" indent="-342900" algn="just" rtl="0">
              <a:buFont typeface="Wingdings" panose="05000000000000000000" pitchFamily="2" charset="2"/>
              <a:buChar char="Ø"/>
            </a:pPr>
            <a:r>
              <a:rPr lang="fr-FR" noProof="1"/>
              <a:t>de </a:t>
            </a:r>
            <a:r>
              <a:rPr lang="fr-FR" b="1" noProof="1">
                <a:solidFill>
                  <a:schemeClr val="tx2"/>
                </a:solidFill>
              </a:rPr>
              <a:t>composants optiques</a:t>
            </a:r>
            <a:r>
              <a:rPr lang="fr-FR" noProof="1"/>
              <a:t> intégrés / posés sur les cellules photosensibles (micro lentilles, filtre bayer)	</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19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sp>
        <p:nvSpPr>
          <p:cNvPr id="4" name="Rectangle 3"/>
          <p:cNvSpPr/>
          <p:nvPr/>
        </p:nvSpPr>
        <p:spPr>
          <a:xfrm>
            <a:off x="144527" y="6015019"/>
            <a:ext cx="7659623" cy="461665"/>
          </a:xfrm>
          <a:prstGeom prst="rect">
            <a:avLst/>
          </a:prstGeom>
        </p:spPr>
        <p:txBody>
          <a:bodyPr wrap="square">
            <a:spAutoFit/>
          </a:bodyPr>
          <a:lstStyle/>
          <a:p>
            <a:pPr algn="just"/>
            <a:r>
              <a:rPr lang="fr-FR" sz="1200" noProof="1"/>
              <a:t>L’opto-électonique est à la fois une branche de </a:t>
            </a:r>
          </a:p>
          <a:p>
            <a:pPr algn="just"/>
            <a:r>
              <a:rPr lang="fr-FR" sz="1200" noProof="1"/>
              <a:t>l’électronique et de la photonique (photon – lumière)</a:t>
            </a:r>
            <a:endParaRPr lang="fr-FR" sz="1200" dirty="0"/>
          </a:p>
        </p:txBody>
      </p:sp>
      <p:pic>
        <p:nvPicPr>
          <p:cNvPr id="10"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5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Introduction</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Vision industrielle</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a:xfrm>
            <a:off x="360364" y="1877175"/>
            <a:ext cx="6992936" cy="4500000"/>
          </a:xfrm>
        </p:spPr>
        <p:txBody>
          <a:bodyPr rtlCol="0"/>
          <a:lstStyle/>
          <a:p>
            <a:pPr rtl="0"/>
            <a:r>
              <a:rPr lang="fr-FR" dirty="0"/>
              <a:t>Que savez-vous de la vision industrielle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a:t>
            </a:fld>
            <a:endParaRPr lang="fr-FR" dirty="0">
              <a:latin typeface="+mn-lt"/>
            </a:endParaRPr>
          </a:p>
        </p:txBody>
      </p:sp>
      <p:pic>
        <p:nvPicPr>
          <p:cNvPr id="3074" name="Picture 2" descr="Think Icons &amp; 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633" y="1162140"/>
            <a:ext cx="1430069" cy="14300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trôle non destructif en industrie automobile"/>
          <p:cNvPicPr>
            <a:picLocks noGrp="1" noChangeAspect="1" noChangeArrowheads="1"/>
          </p:cNvPicPr>
          <p:nvPr>
            <p:ph type="pic" sz="quarter" idx="13"/>
          </p:nvPr>
        </p:nvPicPr>
        <p:blipFill>
          <a:blip r:embed="rId4">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rcRect l="32359" r="3235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007014" y="2269567"/>
            <a:ext cx="2587395" cy="3971131"/>
            <a:chOff x="265143" y="1523439"/>
            <a:chExt cx="2587395" cy="3971131"/>
          </a:xfrm>
        </p:grpSpPr>
        <p:grpSp>
          <p:nvGrpSpPr>
            <p:cNvPr id="10" name="Groupe 9"/>
            <p:cNvGrpSpPr/>
            <p:nvPr/>
          </p:nvGrpSpPr>
          <p:grpSpPr>
            <a:xfrm>
              <a:off x="903920" y="1523439"/>
              <a:ext cx="1948618" cy="1540161"/>
              <a:chOff x="3443189" y="1877802"/>
              <a:chExt cx="1948618" cy="1540161"/>
            </a:xfrm>
          </p:grpSpPr>
          <p:sp>
            <p:nvSpPr>
              <p:cNvPr id="12" name="Pensées 11"/>
              <p:cNvSpPr/>
              <p:nvPr/>
            </p:nvSpPr>
            <p:spPr>
              <a:xfrm>
                <a:off x="3443189" y="1877802"/>
                <a:ext cx="1948618" cy="1540161"/>
              </a:xfrm>
              <a:prstGeom prst="cloudCallou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6917" y1="27072" x2="16917" y2="27072"/>
                            <a14:foregroundMark x1="47368" y1="93370" x2="47368" y2="93370"/>
                            <a14:foregroundMark x1="54511" y1="94475" x2="54511" y2="94475"/>
                            <a14:foregroundMark x1="55639" y1="95580" x2="55639" y2="95580"/>
                            <a14:foregroundMark x1="84962" y1="40331" x2="84962" y2="40331"/>
                            <a14:foregroundMark x1="85338" y1="41436" x2="85338" y2="41436"/>
                          </a14:backgroundRemoval>
                        </a14:imgEffect>
                        <a14:imgEffect>
                          <a14:artisticPhotocopy/>
                        </a14:imgEffect>
                      </a14:imgLayer>
                    </a14:imgProps>
                  </a:ext>
                </a:extLst>
              </a:blip>
              <a:stretch>
                <a:fillRect/>
              </a:stretch>
            </p:blipFill>
            <p:spPr>
              <a:xfrm>
                <a:off x="3820783" y="2241847"/>
                <a:ext cx="1193429" cy="812070"/>
              </a:xfrm>
              <a:prstGeom prst="rect">
                <a:avLst/>
              </a:prstGeom>
            </p:spPr>
          </p:pic>
        </p:grpSp>
        <p:pic>
          <p:nvPicPr>
            <p:cNvPr id="11" name="Picture 6" descr="Fichier:Mad scientist transparent background.svg — Wikipé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43" y="3427645"/>
              <a:ext cx="2209800" cy="2066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 Fonctionnement</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3092" name="Picture 20" descr="undefined"/>
          <p:cNvPicPr>
            <a:picLocks noChangeAspect="1" noChangeArrowheads="1"/>
          </p:cNvPicPr>
          <p:nvPr/>
        </p:nvPicPr>
        <p:blipFill rotWithShape="1">
          <a:blip r:embed="rId3">
            <a:extLst>
              <a:ext uri="{28A0092B-C50C-407E-A947-70E740481C1C}">
                <a14:useLocalDpi xmlns:a14="http://schemas.microsoft.com/office/drawing/2010/main" val="0"/>
              </a:ext>
            </a:extLst>
          </a:blip>
          <a:srcRect l="15573" r="6559"/>
          <a:stretch/>
        </p:blipFill>
        <p:spPr bwMode="auto">
          <a:xfrm rot="16200000">
            <a:off x="8121391" y="-300184"/>
            <a:ext cx="3756549" cy="438466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sf.cnetfrance.fr/wp-content/uploads/cnet/2023/05/nikon-z6-capteur.jpg"/>
          <p:cNvPicPr>
            <a:picLocks noChangeAspect="1" noChangeArrowheads="1"/>
          </p:cNvPicPr>
          <p:nvPr/>
        </p:nvPicPr>
        <p:blipFill rotWithShape="1">
          <a:blip r:embed="rId4">
            <a:extLst>
              <a:ext uri="{28A0092B-C50C-407E-A947-70E740481C1C}">
                <a14:useLocalDpi xmlns:a14="http://schemas.microsoft.com/office/drawing/2010/main" val="0"/>
              </a:ext>
            </a:extLst>
          </a:blip>
          <a:srcRect t="8806"/>
          <a:stretch/>
        </p:blipFill>
        <p:spPr bwMode="auto">
          <a:xfrm>
            <a:off x="7814558" y="3675018"/>
            <a:ext cx="4377442" cy="299139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957352" y="2094812"/>
            <a:ext cx="2150686" cy="830997"/>
            <a:chOff x="957352" y="2094812"/>
            <a:chExt cx="2150686" cy="830997"/>
          </a:xfrm>
        </p:grpSpPr>
        <p:sp>
          <p:nvSpPr>
            <p:cNvPr id="55" name="Organigramme : Délai 54"/>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grpSp>
      <p:grpSp>
        <p:nvGrpSpPr>
          <p:cNvPr id="3" name="Groupe 2"/>
          <p:cNvGrpSpPr/>
          <p:nvPr/>
        </p:nvGrpSpPr>
        <p:grpSpPr>
          <a:xfrm>
            <a:off x="462697" y="1041927"/>
            <a:ext cx="3490994" cy="1572758"/>
            <a:chOff x="462697" y="1041927"/>
            <a:chExt cx="3490994" cy="1572758"/>
          </a:xfrm>
        </p:grpSpPr>
        <p:grpSp>
          <p:nvGrpSpPr>
            <p:cNvPr id="53" name="Groupe 52"/>
            <p:cNvGrpSpPr/>
            <p:nvPr/>
          </p:nvGrpSpPr>
          <p:grpSpPr>
            <a:xfrm rot="1087693">
              <a:off x="462697" y="1550318"/>
              <a:ext cx="999577" cy="1064367"/>
              <a:chOff x="519642" y="3568345"/>
              <a:chExt cx="999577" cy="1064367"/>
            </a:xfrm>
          </p:grpSpPr>
          <p:sp>
            <p:nvSpPr>
              <p:cNvPr id="111" name="Forme libre 110"/>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2" name="Forme libre 111"/>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Forme libre 112"/>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7" name="ZoneTexte 5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grpSp>
      <p:sp>
        <p:nvSpPr>
          <p:cNvPr id="58" name="ZoneTexte 5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0" name="Connecteur en arc 59"/>
          <p:cNvCxnSpPr>
            <a:stCxn id="52" idx="3"/>
            <a:endCxn id="108"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1" name="Connecteur en arc 60"/>
          <p:cNvCxnSpPr>
            <a:stCxn id="108" idx="3"/>
            <a:endCxn id="95"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62" name="ZoneTexte 6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2" name="ZoneTexte 61"/>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65" name="Groupe 64"/>
          <p:cNvGrpSpPr/>
          <p:nvPr/>
        </p:nvGrpSpPr>
        <p:grpSpPr>
          <a:xfrm>
            <a:off x="2690729" y="3084475"/>
            <a:ext cx="2361044" cy="1346259"/>
            <a:chOff x="2516218" y="3084475"/>
            <a:chExt cx="2361044" cy="1346259"/>
          </a:xfrm>
        </p:grpSpPr>
        <p:grpSp>
          <p:nvGrpSpPr>
            <p:cNvPr id="100" name="Groupe 99"/>
            <p:cNvGrpSpPr/>
            <p:nvPr/>
          </p:nvGrpSpPr>
          <p:grpSpPr>
            <a:xfrm>
              <a:off x="2516218" y="3084475"/>
              <a:ext cx="2361044" cy="1346259"/>
              <a:chOff x="2516218" y="3084475"/>
              <a:chExt cx="2361044" cy="1346259"/>
            </a:xfrm>
          </p:grpSpPr>
          <p:sp>
            <p:nvSpPr>
              <p:cNvPr id="108" name="Organigramme : Opération manuelle 107"/>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a:t>
                </a:r>
              </a:p>
            </p:txBody>
          </p:sp>
        </p:grpSp>
        <mc:AlternateContent xmlns:mc="http://schemas.openxmlformats.org/markup-compatibility/2006" xmlns:a14="http://schemas.microsoft.com/office/drawing/2010/main">
          <mc:Choice Requires="a14">
            <p:sp>
              <p:nvSpPr>
                <p:cNvPr id="101" name="ZoneTexte 100"/>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9"/>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3" name="ZoneTexte 10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4" name="ZoneTexte 10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2"/>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66" name="ZoneTexte 65"/>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66" name="ZoneTexte 65"/>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3"/>
                <a:stretch>
                  <a:fillRect b="-4444"/>
                </a:stretch>
              </a:blipFill>
            </p:spPr>
            <p:txBody>
              <a:bodyPr/>
              <a:lstStyle/>
              <a:p>
                <a:r>
                  <a:rPr lang="fr-FR">
                    <a:noFill/>
                  </a:rPr>
                  <a:t> </a:t>
                </a:r>
              </a:p>
            </p:txBody>
          </p:sp>
        </mc:Fallback>
      </mc:AlternateContent>
      <p:grpSp>
        <p:nvGrpSpPr>
          <p:cNvPr id="71" name="Groupe 70"/>
          <p:cNvGrpSpPr/>
          <p:nvPr/>
        </p:nvGrpSpPr>
        <p:grpSpPr>
          <a:xfrm>
            <a:off x="4145033" y="1468112"/>
            <a:ext cx="2489510" cy="2055702"/>
            <a:chOff x="3412669" y="1466304"/>
            <a:chExt cx="2489510" cy="2055702"/>
          </a:xfrm>
        </p:grpSpPr>
        <p:grpSp>
          <p:nvGrpSpPr>
            <p:cNvPr id="90" name="Groupe 89"/>
            <p:cNvGrpSpPr/>
            <p:nvPr/>
          </p:nvGrpSpPr>
          <p:grpSpPr>
            <a:xfrm>
              <a:off x="4456102" y="1907761"/>
              <a:ext cx="1350463" cy="1275430"/>
              <a:chOff x="4514193" y="4249070"/>
              <a:chExt cx="1350463" cy="1275430"/>
            </a:xfrm>
          </p:grpSpPr>
          <p:sp>
            <p:nvSpPr>
              <p:cNvPr id="95" name="Demi-cadre 94"/>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6" name="Groupe 95"/>
              <p:cNvGrpSpPr/>
              <p:nvPr/>
            </p:nvGrpSpPr>
            <p:grpSpPr>
              <a:xfrm>
                <a:off x="4572002" y="4273324"/>
                <a:ext cx="1222804" cy="1206726"/>
                <a:chOff x="4572001" y="4273324"/>
                <a:chExt cx="1714499" cy="1206726"/>
              </a:xfrm>
            </p:grpSpPr>
            <p:cxnSp>
              <p:nvCxnSpPr>
                <p:cNvPr id="97" name="Connecteur droit 96"/>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1" name="ZoneTexte 90"/>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2" name="ZoneTexte 91"/>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3" name="ZoneTexte 92"/>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9" name="Picture 12" descr="Microchip Technology MCP3008-I/P Image agrandie"/>
          <p:cNvPicPr>
            <a:picLocks noChangeAspect="1" noChangeArrowheads="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p:cNvSpPr txBox="1"/>
          <p:nvPr/>
        </p:nvSpPr>
        <p:spPr>
          <a:xfrm>
            <a:off x="5499822" y="4616370"/>
            <a:ext cx="1541690" cy="830997"/>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1" name="Picture 16" descr="Conversion d'un signal analogique en signal numérique - myMaxicour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necteur en arc 82"/>
          <p:cNvCxnSpPr>
            <a:stCxn id="91" idx="3"/>
            <a:endCxn id="79"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5" name="Connecteur en arc 84"/>
          <p:cNvCxnSpPr>
            <a:endCxn id="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6" name="Picture 10" descr="Tout savoir sur les perroquets I Parrot World"/>
          <p:cNvPicPr>
            <a:picLocks noChangeAspect="1" noChangeArrowheads="1"/>
          </p:cNvPicPr>
          <p:nvPr/>
        </p:nvPicPr>
        <p:blipFill>
          <a:blip r:embed="rId17">
            <a:extLst>
              <a:ext uri="{BEBA8EAE-BF5A-486C-A8C5-ECC9F3942E4B}">
                <a14:imgProps xmlns:a14="http://schemas.microsoft.com/office/drawing/2010/main">
                  <a14:imgLayer r:embed="rId18">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3687736" y="4575606"/>
            <a:ext cx="1561068" cy="369332"/>
          </a:xfrm>
          <a:prstGeom prst="rect">
            <a:avLst/>
          </a:prstGeom>
        </p:spPr>
        <p:txBody>
          <a:bodyPr wrap="none">
            <a:spAutoFit/>
          </a:bodyPr>
          <a:lstStyle/>
          <a:p>
            <a:r>
              <a:rPr lang="fr-FR" dirty="0"/>
              <a:t>01010101110</a:t>
            </a:r>
          </a:p>
        </p:txBody>
      </p:sp>
      <p:sp>
        <p:nvSpPr>
          <p:cNvPr id="89" name="ZoneTexte 88"/>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spTree>
    <p:extLst>
      <p:ext uri="{BB962C8B-B14F-4D97-AF65-F5344CB8AC3E}">
        <p14:creationId xmlns:p14="http://schemas.microsoft.com/office/powerpoint/2010/main" val="384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2" grpId="0"/>
      <p:bldP spid="66" grpId="0"/>
      <p:bldP spid="80" grpId="0"/>
      <p:bldP spid="88"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Temps d’intégration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49" name="ZoneTexte 48"/>
          <p:cNvSpPr txBox="1"/>
          <p:nvPr/>
        </p:nvSpPr>
        <p:spPr>
          <a:xfrm>
            <a:off x="8492462" y="1041927"/>
            <a:ext cx="2512819" cy="1569660"/>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Temps d’exposition</a:t>
            </a:r>
          </a:p>
          <a:p>
            <a:r>
              <a:rPr lang="fr-FR" sz="2400" dirty="0">
                <a:solidFill>
                  <a:schemeClr val="accent1"/>
                </a:solidFill>
                <a:latin typeface="Agency FB" panose="020B0503020202020204" pitchFamily="34" charset="0"/>
              </a:rPr>
              <a:t>Temps d’intégration</a:t>
            </a:r>
            <a:endParaRPr lang="fr-FR" sz="2400" i="1" dirty="0">
              <a:solidFill>
                <a:schemeClr val="accent1"/>
              </a:solidFill>
              <a:latin typeface="Agency FB" panose="020B0503020202020204" pitchFamily="34" charset="0"/>
            </a:endParaRPr>
          </a:p>
          <a:p>
            <a:r>
              <a:rPr lang="fr-FR" sz="2400" i="1" dirty="0" err="1">
                <a:solidFill>
                  <a:schemeClr val="accent1"/>
                </a:solidFill>
                <a:latin typeface="Agency FB" panose="020B0503020202020204" pitchFamily="34" charset="0"/>
              </a:rPr>
              <a:t>Exposure</a:t>
            </a:r>
            <a:r>
              <a:rPr lang="fr-FR" sz="2400" i="1" dirty="0">
                <a:solidFill>
                  <a:schemeClr val="accent1"/>
                </a:solidFill>
                <a:latin typeface="Agency FB" panose="020B0503020202020204" pitchFamily="34" charset="0"/>
              </a:rPr>
              <a:t> time</a:t>
            </a:r>
          </a:p>
          <a:p>
            <a:r>
              <a:rPr lang="fr-FR" sz="2400" i="1" dirty="0" err="1">
                <a:solidFill>
                  <a:schemeClr val="accent1"/>
                </a:solidFill>
                <a:latin typeface="Agency FB" panose="020B0503020202020204" pitchFamily="34" charset="0"/>
              </a:rPr>
              <a:t>Integration</a:t>
            </a:r>
            <a:r>
              <a:rPr lang="fr-FR" sz="2400" i="1" dirty="0">
                <a:solidFill>
                  <a:schemeClr val="accent1"/>
                </a:solidFill>
                <a:latin typeface="Agency FB" panose="020B0503020202020204" pitchFamily="34" charset="0"/>
              </a:rPr>
              <a:t> time</a:t>
            </a:r>
          </a:p>
        </p:txBody>
      </p:sp>
      <p:grpSp>
        <p:nvGrpSpPr>
          <p:cNvPr id="50" name="Groupe 49"/>
          <p:cNvGrpSpPr/>
          <p:nvPr/>
        </p:nvGrpSpPr>
        <p:grpSpPr>
          <a:xfrm>
            <a:off x="104503" y="984069"/>
            <a:ext cx="7248797" cy="5460274"/>
            <a:chOff x="104503" y="984069"/>
            <a:chExt cx="7248797" cy="5460274"/>
          </a:xfrm>
        </p:grpSpPr>
        <p:sp>
          <p:nvSpPr>
            <p:cNvPr id="51" name="Rectangle 50"/>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2"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e 53"/>
            <p:cNvGrpSpPr/>
            <p:nvPr/>
          </p:nvGrpSpPr>
          <p:grpSpPr>
            <a:xfrm rot="1087693">
              <a:off x="503356" y="1603766"/>
              <a:ext cx="999577" cy="1064367"/>
              <a:chOff x="519642" y="3568345"/>
              <a:chExt cx="999577" cy="1064367"/>
            </a:xfrm>
          </p:grpSpPr>
          <p:sp>
            <p:nvSpPr>
              <p:cNvPr id="128" name="Forme libre 127"/>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29" name="Forme libre 128"/>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Forme libre 129"/>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9" name="Organigramme : Délai 58"/>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4" name="ZoneTexte 63"/>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7" name="ZoneTexte 66"/>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8" name="Connecteur en arc 67"/>
            <p:cNvCxnSpPr>
              <a:stCxn id="52" idx="3"/>
              <a:endCxn id="126"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9" name="Connecteur en arc 68"/>
            <p:cNvCxnSpPr>
              <a:stCxn id="126" idx="3"/>
              <a:endCxn id="117"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0" name="ZoneTexte 69"/>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2" name="Groupe 71"/>
            <p:cNvGrpSpPr/>
            <p:nvPr/>
          </p:nvGrpSpPr>
          <p:grpSpPr>
            <a:xfrm>
              <a:off x="2690729" y="3084475"/>
              <a:ext cx="2361044" cy="1346259"/>
              <a:chOff x="2516218" y="3084475"/>
              <a:chExt cx="2361044" cy="1346259"/>
            </a:xfrm>
          </p:grpSpPr>
          <p:grpSp>
            <p:nvGrpSpPr>
              <p:cNvPr id="121" name="Groupe 120"/>
              <p:cNvGrpSpPr/>
              <p:nvPr/>
            </p:nvGrpSpPr>
            <p:grpSpPr>
              <a:xfrm>
                <a:off x="2516218" y="3084475"/>
                <a:ext cx="2361044" cy="1346259"/>
                <a:chOff x="2516218" y="3084475"/>
                <a:chExt cx="2361044" cy="1346259"/>
              </a:xfrm>
            </p:grpSpPr>
            <p:sp>
              <p:nvSpPr>
                <p:cNvPr id="126" name="Organigramme : Opération manuelle 125"/>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a:t>
                  </a:r>
                </a:p>
              </p:txBody>
            </p:sp>
          </p:grpSp>
          <mc:AlternateContent xmlns:mc="http://schemas.openxmlformats.org/markup-compatibility/2006" xmlns:a14="http://schemas.microsoft.com/office/drawing/2010/main">
            <mc:Choice Requires="a14">
              <p:sp>
                <p:nvSpPr>
                  <p:cNvPr id="122" name="ZoneTexte 121"/>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3" name="ZoneTexte 122"/>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3" name="ZoneTexte 72"/>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4" name="Groupe 73"/>
            <p:cNvGrpSpPr/>
            <p:nvPr/>
          </p:nvGrpSpPr>
          <p:grpSpPr>
            <a:xfrm>
              <a:off x="4145033" y="1468112"/>
              <a:ext cx="2489510" cy="2055702"/>
              <a:chOff x="3412669" y="1466304"/>
              <a:chExt cx="2489510" cy="2055702"/>
            </a:xfrm>
          </p:grpSpPr>
          <p:grpSp>
            <p:nvGrpSpPr>
              <p:cNvPr id="105" name="Groupe 104"/>
              <p:cNvGrpSpPr/>
              <p:nvPr/>
            </p:nvGrpSpPr>
            <p:grpSpPr>
              <a:xfrm>
                <a:off x="4456102" y="1907761"/>
                <a:ext cx="1350463" cy="1275430"/>
                <a:chOff x="4514193" y="4249070"/>
                <a:chExt cx="1350463" cy="1275430"/>
              </a:xfrm>
            </p:grpSpPr>
            <p:sp>
              <p:nvSpPr>
                <p:cNvPr id="117" name="Demi-cadre 116"/>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8" name="Groupe 117"/>
                <p:cNvGrpSpPr/>
                <p:nvPr/>
              </p:nvGrpSpPr>
              <p:grpSpPr>
                <a:xfrm>
                  <a:off x="4572002" y="4273324"/>
                  <a:ext cx="1222804" cy="1206726"/>
                  <a:chOff x="4572001" y="4273324"/>
                  <a:chExt cx="1714499" cy="1206726"/>
                </a:xfrm>
              </p:grpSpPr>
              <p:cxnSp>
                <p:nvCxnSpPr>
                  <p:cNvPr id="119" name="Connecteur droit 118"/>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7" name="ZoneTexte 106"/>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09" name="ZoneTexte 108"/>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6" name="ZoneTexte 115"/>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5"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p:cNvSpPr txBox="1"/>
            <p:nvPr/>
          </p:nvSpPr>
          <p:spPr>
            <a:xfrm>
              <a:off x="5499822" y="4616370"/>
              <a:ext cx="1541690" cy="830997"/>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7"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eur en arc 77"/>
            <p:cNvCxnSpPr>
              <a:stCxn id="107" idx="3"/>
              <a:endCxn id="75"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4" name="Connecteur en arc 83"/>
            <p:cNvCxnSpPr>
              <a:endCxn id="87"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87"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p:nvSpPr>
          <p:spPr>
            <a:xfrm>
              <a:off x="3687736" y="4575606"/>
              <a:ext cx="1561068" cy="369332"/>
            </a:xfrm>
            <a:prstGeom prst="rect">
              <a:avLst/>
            </a:prstGeom>
          </p:spPr>
          <p:txBody>
            <a:bodyPr wrap="none">
              <a:spAutoFit/>
            </a:bodyPr>
            <a:lstStyle/>
            <a:p>
              <a:r>
                <a:rPr lang="fr-FR" dirty="0"/>
                <a:t>01010101110</a:t>
              </a:r>
            </a:p>
          </p:txBody>
        </p:sp>
        <p:sp>
          <p:nvSpPr>
            <p:cNvPr id="102" name="ZoneTexte 10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1" name="ZoneTexte 130"/>
          <p:cNvSpPr txBox="1"/>
          <p:nvPr/>
        </p:nvSpPr>
        <p:spPr>
          <a:xfrm>
            <a:off x="8410891" y="3039675"/>
            <a:ext cx="3135729"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temps pendant lequel l’ensemble du capteur (les photodiodes) est exposé à la lumière.</a:t>
            </a:r>
          </a:p>
        </p:txBody>
      </p:sp>
      <p:sp>
        <p:nvSpPr>
          <p:cNvPr id="4" name="Rectangle 3"/>
          <p:cNvSpPr/>
          <p:nvPr/>
        </p:nvSpPr>
        <p:spPr>
          <a:xfrm>
            <a:off x="8144493" y="4760272"/>
            <a:ext cx="2440568" cy="369332"/>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Paramètre ajustable.</a:t>
            </a:r>
            <a:endParaRPr lang="fr-FR" dirty="0"/>
          </a:p>
        </p:txBody>
      </p:sp>
      <p:pic>
        <p:nvPicPr>
          <p:cNvPr id="1030" name="Picture 6" descr="Control Icon Vector Art, Icons, and Graphics for Free Downloa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34813" y="4473055"/>
            <a:ext cx="1142022" cy="11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4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Saturation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512819"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Saturation</a:t>
            </a:r>
          </a:p>
        </p:txBody>
      </p:sp>
      <p:grpSp>
        <p:nvGrpSpPr>
          <p:cNvPr id="53" name="Groupe 52"/>
          <p:cNvGrpSpPr/>
          <p:nvPr/>
        </p:nvGrpSpPr>
        <p:grpSpPr>
          <a:xfrm>
            <a:off x="104503" y="984069"/>
            <a:ext cx="7248797" cy="5460274"/>
            <a:chOff x="104503" y="984069"/>
            <a:chExt cx="7248797" cy="5460274"/>
          </a:xfrm>
        </p:grpSpPr>
        <p:sp>
          <p:nvSpPr>
            <p:cNvPr id="55" name="Rectangle 54"/>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p:cNvGrpSpPr/>
            <p:nvPr/>
          </p:nvGrpSpPr>
          <p:grpSpPr>
            <a:xfrm rot="1087693">
              <a:off x="503356" y="1603766"/>
              <a:ext cx="999577" cy="1064367"/>
              <a:chOff x="519642" y="3568345"/>
              <a:chExt cx="999577" cy="1064367"/>
            </a:xfrm>
          </p:grpSpPr>
          <p:sp>
            <p:nvSpPr>
              <p:cNvPr id="113" name="Forme libre 112"/>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14" name="Forme libre 113"/>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e libre 114"/>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58" name="Organigramme : Délai 57"/>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1" name="ZoneTexte 60"/>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2" name="ZoneTexte 61"/>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5" name="Connecteur en arc 64"/>
            <p:cNvCxnSpPr>
              <a:stCxn id="56" idx="3"/>
              <a:endCxn id="111"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66" name="Connecteur en arc 65"/>
            <p:cNvCxnSpPr>
              <a:stCxn id="111" idx="3"/>
              <a:endCxn id="9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1" name="ZoneTexte 70"/>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6"/>
                  <a:stretch>
                    <a:fillRect b="-2174"/>
                  </a:stretch>
                </a:blipFill>
              </p:spPr>
              <p:txBody>
                <a:bodyPr/>
                <a:lstStyle/>
                <a:p>
                  <a:r>
                    <a:rPr lang="fr-FR">
                      <a:noFill/>
                    </a:rPr>
                    <a:t> </a:t>
                  </a:r>
                </a:p>
              </p:txBody>
            </p:sp>
          </mc:Fallback>
        </mc:AlternateContent>
        <p:grpSp>
          <p:nvGrpSpPr>
            <p:cNvPr id="79" name="Groupe 78"/>
            <p:cNvGrpSpPr/>
            <p:nvPr/>
          </p:nvGrpSpPr>
          <p:grpSpPr>
            <a:xfrm>
              <a:off x="2690729" y="3084475"/>
              <a:ext cx="2361044" cy="1346259"/>
              <a:chOff x="2516218" y="3084475"/>
              <a:chExt cx="2361044" cy="1346259"/>
            </a:xfrm>
          </p:grpSpPr>
          <p:grpSp>
            <p:nvGrpSpPr>
              <p:cNvPr id="103" name="Groupe 102"/>
              <p:cNvGrpSpPr/>
              <p:nvPr/>
            </p:nvGrpSpPr>
            <p:grpSpPr>
              <a:xfrm>
                <a:off x="2516218" y="3084475"/>
                <a:ext cx="2361044" cy="1346259"/>
                <a:chOff x="2516218" y="3084475"/>
                <a:chExt cx="2361044" cy="1346259"/>
              </a:xfrm>
            </p:grpSpPr>
            <p:sp>
              <p:nvSpPr>
                <p:cNvPr id="111" name="Organigramme : Opération manuelle 110"/>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a:t>
                  </a:r>
                </a:p>
              </p:txBody>
            </p:sp>
          </p:grpSp>
          <mc:AlternateContent xmlns:mc="http://schemas.openxmlformats.org/markup-compatibility/2006" xmlns:a14="http://schemas.microsoft.com/office/drawing/2010/main">
            <mc:Choice Requires="a14">
              <p:sp>
                <p:nvSpPr>
                  <p:cNvPr id="104" name="ZoneTexte 103"/>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7"/>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8" name="ZoneTexte 107"/>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0" name="ZoneTexte 109"/>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0"/>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0" name="ZoneTexte 79"/>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1"/>
                  <a:stretch>
                    <a:fillRect b="-4444"/>
                  </a:stretch>
                </a:blipFill>
              </p:spPr>
              <p:txBody>
                <a:bodyPr/>
                <a:lstStyle/>
                <a:p>
                  <a:r>
                    <a:rPr lang="fr-FR">
                      <a:noFill/>
                    </a:rPr>
                    <a:t> </a:t>
                  </a:r>
                </a:p>
              </p:txBody>
            </p:sp>
          </mc:Fallback>
        </mc:AlternateContent>
        <p:grpSp>
          <p:nvGrpSpPr>
            <p:cNvPr id="81" name="Groupe 80"/>
            <p:cNvGrpSpPr/>
            <p:nvPr/>
          </p:nvGrpSpPr>
          <p:grpSpPr>
            <a:xfrm>
              <a:off x="4145033" y="1468112"/>
              <a:ext cx="2489510" cy="2055702"/>
              <a:chOff x="3412669" y="1466304"/>
              <a:chExt cx="2489510" cy="2055702"/>
            </a:xfrm>
          </p:grpSpPr>
          <p:grpSp>
            <p:nvGrpSpPr>
              <p:cNvPr id="93" name="Groupe 92"/>
              <p:cNvGrpSpPr/>
              <p:nvPr/>
            </p:nvGrpSpPr>
            <p:grpSpPr>
              <a:xfrm>
                <a:off x="4456102" y="1907761"/>
                <a:ext cx="1350463" cy="1275430"/>
                <a:chOff x="4514193" y="4249070"/>
                <a:chExt cx="1350463" cy="1275430"/>
              </a:xfrm>
            </p:grpSpPr>
            <p:sp>
              <p:nvSpPr>
                <p:cNvPr id="98" name="Demi-cadre 9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99" name="Groupe 98"/>
                <p:cNvGrpSpPr/>
                <p:nvPr/>
              </p:nvGrpSpPr>
              <p:grpSpPr>
                <a:xfrm>
                  <a:off x="4572002" y="4273324"/>
                  <a:ext cx="1222804" cy="1206726"/>
                  <a:chOff x="4572001" y="4273324"/>
                  <a:chExt cx="1714499" cy="1206726"/>
                </a:xfrm>
              </p:grpSpPr>
              <p:cxnSp>
                <p:nvCxnSpPr>
                  <p:cNvPr id="100" name="Connecteur droit 9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95" name="ZoneTexte 94"/>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96" name="ZoneTexte 9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97" name="ZoneTexte 9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83" name="Picture 12" descr="Microchip Technology MCP3008-I/P Image agrandie"/>
            <p:cNvPicPr>
              <a:picLocks noChangeAspect="1" noChangeArrowheads="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5499822" y="4616370"/>
              <a:ext cx="1541690" cy="830997"/>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86" name="Picture 16" descr="Conversion d'un signal analogique en signal numérique - myMaxicour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Connecteur en arc 87"/>
            <p:cNvCxnSpPr>
              <a:stCxn id="95" idx="3"/>
              <a:endCxn id="83"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9" name="Connecteur en arc 88"/>
            <p:cNvCxnSpPr>
              <a:endCxn id="90"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0" name="Picture 10" descr="Tout savoir sur les perroquets I Parrot World"/>
            <p:cNvPicPr>
              <a:picLocks noChangeAspect="1" noChangeArrowheads="1"/>
            </p:cNvPicPr>
            <p:nvPr/>
          </p:nvPicPr>
          <p:blipFill>
            <a:blip r:embed="rId15">
              <a:extLst>
                <a:ext uri="{BEBA8EAE-BF5A-486C-A8C5-ECC9F3942E4B}">
                  <a14:imgProps xmlns:a14="http://schemas.microsoft.com/office/drawing/2010/main">
                    <a14:imgLayer r:embed="rId16">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3687736" y="4575606"/>
              <a:ext cx="1561068" cy="369332"/>
            </a:xfrm>
            <a:prstGeom prst="rect">
              <a:avLst/>
            </a:prstGeom>
          </p:spPr>
          <p:txBody>
            <a:bodyPr wrap="none">
              <a:spAutoFit/>
            </a:bodyPr>
            <a:lstStyle/>
            <a:p>
              <a:r>
                <a:rPr lang="fr-FR" dirty="0"/>
                <a:t>01010101110</a:t>
              </a:r>
            </a:p>
          </p:txBody>
        </p:sp>
        <p:sp>
          <p:nvSpPr>
            <p:cNvPr id="92" name="ZoneTexte 91"/>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50" name="Image 4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51" name="ZoneTexte 50"/>
              <p:cNvSpPr txBox="1"/>
              <p:nvPr/>
            </p:nvSpPr>
            <p:spPr>
              <a:xfrm>
                <a:off x="8049506" y="1819746"/>
                <a:ext cx="3843694"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phénomène de saturation apparaît lorsque le puits à électrons n’est plus en capacité d’accumuler de nouvelles charges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𝑒</m:t>
                        </m:r>
                      </m:e>
                      <m:sup>
                        <m:r>
                          <a:rPr lang="fr-FR" i="1">
                            <a:latin typeface="Cambria Math" panose="02040503050406030204" pitchFamily="18" charset="0"/>
                          </a:rPr>
                          <m:t>−</m:t>
                        </m:r>
                      </m:sup>
                    </m:sSup>
                  </m:oMath>
                </a14:m>
                <a:r>
                  <a:rPr lang="fr-FR" dirty="0">
                    <a:latin typeface="Arial" panose="020B0604020202020204" pitchFamily="34" charset="0"/>
                    <a:cs typeface="Arial" panose="020B0604020202020204" pitchFamily="34" charset="0"/>
                  </a:rPr>
                  <a: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puits « déborde »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Cela se produit lorsque l’on regarde des objets très lumineux avec un temps d’intégration trop long.</a:t>
                </a:r>
              </a:p>
              <a:p>
                <a:pPr algn="just"/>
                <a:endParaRPr lang="fr-FR" dirty="0">
                  <a:latin typeface="Arial" panose="020B0604020202020204" pitchFamily="34" charset="0"/>
                  <a:cs typeface="Arial" panose="020B0604020202020204" pitchFamily="34" charset="0"/>
                </a:endParaRPr>
              </a:p>
            </p:txBody>
          </p:sp>
        </mc:Choice>
        <mc:Fallback xmlns="">
          <p:sp>
            <p:nvSpPr>
              <p:cNvPr id="51" name="ZoneTexte 50"/>
              <p:cNvSpPr txBox="1">
                <a:spLocks noRot="1" noChangeAspect="1" noMove="1" noResize="1" noEditPoints="1" noAdjustHandles="1" noChangeArrowheads="1" noChangeShapeType="1" noTextEdit="1"/>
              </p:cNvSpPr>
              <p:nvPr/>
            </p:nvSpPr>
            <p:spPr>
              <a:xfrm>
                <a:off x="8049506" y="1819746"/>
                <a:ext cx="3843694" cy="3139321"/>
              </a:xfrm>
              <a:prstGeom prst="rect">
                <a:avLst/>
              </a:prstGeom>
              <a:blipFill>
                <a:blip r:embed="rId18"/>
                <a:stretch>
                  <a:fillRect l="-1268" t="-1167" r="-1426"/>
                </a:stretch>
              </a:blipFill>
            </p:spPr>
            <p:txBody>
              <a:bodyPr/>
              <a:lstStyle/>
              <a:p>
                <a:r>
                  <a:rPr lang="fr-FR">
                    <a:noFill/>
                  </a:rPr>
                  <a:t> </a:t>
                </a:r>
              </a:p>
            </p:txBody>
          </p:sp>
        </mc:Fallback>
      </mc:AlternateContent>
      <p:pic>
        <p:nvPicPr>
          <p:cNvPr id="2050" name="Picture 2" descr="Contrôle de qualité - Icônes fichiers et dossiers gratuite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26436" y="5078306"/>
            <a:ext cx="873928" cy="8739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8068830" y="5078306"/>
            <a:ext cx="3014432"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Phénomène (partiellement) contrôlable en réduisant le temps </a:t>
            </a:r>
            <a:r>
              <a:rPr lang="fr-FR" dirty="0" smtClean="0">
                <a:latin typeface="Arial" panose="020B0604020202020204" pitchFamily="34" charset="0"/>
                <a:cs typeface="Arial" panose="020B0604020202020204" pitchFamily="34" charset="0"/>
              </a:rPr>
              <a:t>d’intégration.</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609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Facteur de remplissage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Définition</a:t>
            </a:r>
          </a:p>
        </p:txBody>
      </p:sp>
      <p:pic>
        <p:nvPicPr>
          <p:cNvPr id="45" name="Picture 10" descr="CMOS sensor and microlens (right side) architecture schem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71" y="3123460"/>
            <a:ext cx="4956050" cy="330403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7" name="Picture 2" descr="Différence entre un capteur CCD et un capteur CMOS - VSB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72" y="900000"/>
            <a:ext cx="2796399" cy="2031759"/>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2126512" y="1977656"/>
            <a:ext cx="180753" cy="158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a:stCxn id="49" idx="1"/>
          </p:cNvCxnSpPr>
          <p:nvPr/>
        </p:nvCxnSpPr>
        <p:spPr>
          <a:xfrm flipH="1">
            <a:off x="1824168" y="2057111"/>
            <a:ext cx="302344" cy="1141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a:stCxn id="49" idx="3"/>
          </p:cNvCxnSpPr>
          <p:nvPr/>
        </p:nvCxnSpPr>
        <p:spPr>
          <a:xfrm>
            <a:off x="2307265" y="2057111"/>
            <a:ext cx="4473056" cy="11100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24270" y="3167179"/>
            <a:ext cx="4956051" cy="3444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695738" y="1331325"/>
            <a:ext cx="3676798" cy="646331"/>
          </a:xfrm>
          <a:prstGeom prst="rect">
            <a:avLst/>
          </a:prstGeom>
          <a:noFill/>
        </p:spPr>
        <p:txBody>
          <a:bodyPr wrap="square" rtlCol="0">
            <a:spAutoFit/>
          </a:bodyPr>
          <a:lstStyle/>
          <a:p>
            <a:r>
              <a:rPr lang="fr-FR" dirty="0"/>
              <a:t>Taille d’un pixel quelques micromètres (µm)</a:t>
            </a:r>
          </a:p>
        </p:txBody>
      </p:sp>
      <p:sp>
        <p:nvSpPr>
          <p:cNvPr id="16" name="ZoneTexte 15"/>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Facteur de remplissage</a:t>
            </a:r>
          </a:p>
          <a:p>
            <a:r>
              <a:rPr lang="fr-FR" sz="2400" i="1" dirty="0" err="1">
                <a:solidFill>
                  <a:schemeClr val="accent1"/>
                </a:solidFill>
                <a:latin typeface="Agency FB" panose="020B0503020202020204" pitchFamily="34" charset="0"/>
              </a:rPr>
              <a:t>Fill</a:t>
            </a:r>
            <a:r>
              <a:rPr lang="fr-FR" sz="2400" i="1" dirty="0">
                <a:solidFill>
                  <a:schemeClr val="accent1"/>
                </a:solidFill>
                <a:latin typeface="Agency FB" panose="020B0503020202020204" pitchFamily="34" charset="0"/>
              </a:rPr>
              <a:t> factor</a:t>
            </a:r>
          </a:p>
        </p:txBody>
      </p:sp>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pic>
        <p:nvPicPr>
          <p:cNvPr id="18" name="Picture 12" descr="hardware Icon - Free PNG &amp; SVG 1871669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4718" y="4886165"/>
            <a:ext cx="670490" cy="67049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8043194" y="1746844"/>
            <a:ext cx="3748597" cy="4247317"/>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la surface photosensible d’une photodiode et sa surface totale. </a:t>
            </a:r>
          </a:p>
          <a:p>
            <a:pPr algn="just"/>
            <a:r>
              <a:rPr lang="fr-FR" dirty="0">
                <a:latin typeface="Arial" panose="020B0604020202020204" pitchFamily="34" charset="0"/>
                <a:cs typeface="Arial" panose="020B0604020202020204" pitchFamily="34" charset="0"/>
              </a:rPr>
              <a:t>Valeur idéale 100%.</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 « pixel » est constitué d’une photodiode et d’éléments électroniques entourant la photodiode.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Non paramétrable.</a:t>
            </a:r>
          </a:p>
        </p:txBody>
      </p:sp>
      <p:grpSp>
        <p:nvGrpSpPr>
          <p:cNvPr id="22" name="Groupe 21"/>
          <p:cNvGrpSpPr/>
          <p:nvPr/>
        </p:nvGrpSpPr>
        <p:grpSpPr>
          <a:xfrm>
            <a:off x="10881636" y="5450486"/>
            <a:ext cx="1096654" cy="1161220"/>
            <a:chOff x="10908218" y="5405665"/>
            <a:chExt cx="1096654" cy="1161220"/>
          </a:xfrm>
        </p:grpSpPr>
        <p:pic>
          <p:nvPicPr>
            <p:cNvPr id="23" name="Picture 6" descr="Control Icon Vector Art, Icons, and Graphics for Free Downlo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24" name="Multiplication 23"/>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26910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Efficacité quantique</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82"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7138561" y="12714967"/>
            <a:ext cx="233975" cy="233975"/>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8492462" y="1041927"/>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L’efficacité quantique</a:t>
            </a:r>
          </a:p>
          <a:p>
            <a:r>
              <a:rPr lang="fr-FR" sz="2400" i="1" dirty="0">
                <a:solidFill>
                  <a:schemeClr val="accent1"/>
                </a:solidFill>
                <a:latin typeface="Agency FB" panose="020B0503020202020204" pitchFamily="34" charset="0"/>
              </a:rPr>
              <a:t>Quantum </a:t>
            </a:r>
            <a:r>
              <a:rPr lang="fr-FR" sz="2400" i="1" dirty="0" err="1">
                <a:solidFill>
                  <a:schemeClr val="accent1"/>
                </a:solidFill>
                <a:latin typeface="Agency FB" panose="020B0503020202020204" pitchFamily="34" charset="0"/>
              </a:rPr>
              <a:t>efficiency</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541690" cy="830997"/>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4">
              <a:extLst>
                <a:ext uri="{BEBA8EAE-BF5A-486C-A8C5-ECC9F3942E4B}">
                  <a14:imgProps xmlns:a14="http://schemas.microsoft.com/office/drawing/2010/main">
                    <a14:imgLayer r:embed="rId15">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sp>
        <p:nvSpPr>
          <p:cNvPr id="132" name="ZoneTexte 131"/>
          <p:cNvSpPr txBox="1"/>
          <p:nvPr/>
        </p:nvSpPr>
        <p:spPr>
          <a:xfrm>
            <a:off x="8043194" y="1746844"/>
            <a:ext cx="3935096" cy="4801314"/>
          </a:xfrm>
          <a:prstGeom prst="rect">
            <a:avLst/>
          </a:prstGeom>
          <a:noFill/>
        </p:spPr>
        <p:txBody>
          <a:bodyPr wrap="square" rtlCol="0">
            <a:spAutoFit/>
          </a:bodyPr>
          <a:lstStyle/>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rapport entre le nombre de charges électroniques converties par le système (photodiode, puits, résistance électronique, etc…) et le nombre de photons incidents.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Grandeur (en %) donnée par le constructeur du capteur.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pour regarder des objets très absorbants, des scènes sombres avec peu de photons.</a:t>
            </a:r>
          </a:p>
        </p:txBody>
      </p:sp>
      <p:pic>
        <p:nvPicPr>
          <p:cNvPr id="133" name="Picture 12" descr="hardware Icon - Free PNG &amp; SVG 1871669 - Noun Projec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79163" y="4095489"/>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e 133"/>
          <p:cNvGrpSpPr/>
          <p:nvPr/>
        </p:nvGrpSpPr>
        <p:grpSpPr>
          <a:xfrm>
            <a:off x="11153697" y="4489009"/>
            <a:ext cx="1096654" cy="1161220"/>
            <a:chOff x="10908218" y="5405665"/>
            <a:chExt cx="1096654" cy="1161220"/>
          </a:xfrm>
        </p:grpSpPr>
        <p:pic>
          <p:nvPicPr>
            <p:cNvPr id="135" name="Picture 6" descr="Control Icon Vector Art, Icons, and Graphics for Free Downloa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6" name="Multiplication 135"/>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0793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Dynamique du capteur</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4" name="ZoneTexte 103"/>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573490" y="322565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8" name="ZoneTexte 107"/>
                  <p:cNvSpPr txBox="1">
                    <a:spLocks noRot="1" noChangeAspect="1" noMove="1" noResize="1" noEditPoints="1" noAdjustHandles="1" noChangeArrowheads="1" noChangeShapeType="1" noTextEdit="1"/>
                  </p:cNvSpPr>
                  <p:nvPr/>
                </p:nvSpPr>
                <p:spPr>
                  <a:xfrm>
                    <a:off x="3573490" y="3225657"/>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10" name="ZoneTexte 109"/>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541690" cy="830997"/>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412107"/>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p:pic>
        <p:nvPicPr>
          <p:cNvPr id="132" name="Picture 12" descr="hardware Icon - Free PNG &amp; SVG 1871669 - Noun Projec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rot="16200000">
            <a:off x="6329816" y="2390676"/>
            <a:ext cx="1257716" cy="257787"/>
          </a:xfrm>
          <a:prstGeom prst="rect">
            <a:avLst/>
          </a:prstGeom>
          <a:gradFill flip="none" rotWithShape="1">
            <a:gsLst>
              <a:gs pos="0">
                <a:schemeClr val="tx1"/>
              </a:gs>
              <a:gs pos="100000">
                <a:schemeClr val="bg1"/>
              </a:gs>
            </a:gsLst>
            <a:lin ang="0" scaled="1"/>
            <a:tileRect/>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682635" y="3105829"/>
            <a:ext cx="55656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min</a:t>
            </a:r>
            <a:endParaRPr lang="fr-FR" dirty="0">
              <a:solidFill>
                <a:srgbClr val="FF0000"/>
              </a:solidFill>
            </a:endParaRPr>
          </a:p>
        </p:txBody>
      </p:sp>
      <p:sp>
        <p:nvSpPr>
          <p:cNvPr id="61" name="Rectangle 60"/>
          <p:cNvSpPr/>
          <p:nvPr/>
        </p:nvSpPr>
        <p:spPr>
          <a:xfrm>
            <a:off x="6628501" y="1524415"/>
            <a:ext cx="620683" cy="369332"/>
          </a:xfrm>
          <a:prstGeom prst="rect">
            <a:avLst/>
          </a:prstGeom>
        </p:spPr>
        <p:txBody>
          <a:bodyPr wrap="none">
            <a:spAutoFit/>
          </a:bodyPr>
          <a:lstStyle/>
          <a:p>
            <a:r>
              <a:rPr lang="fr-FR" dirty="0">
                <a:solidFill>
                  <a:srgbClr val="FF0000"/>
                </a:solidFill>
                <a:latin typeface="Arial" panose="020B0604020202020204" pitchFamily="34" charset="0"/>
                <a:cs typeface="Arial" panose="020B0604020202020204" pitchFamily="34" charset="0"/>
              </a:rPr>
              <a:t>max</a:t>
            </a:r>
            <a:endParaRPr lang="fr-FR" dirty="0">
              <a:solidFill>
                <a:srgbClr val="FF0000"/>
              </a:solidFill>
            </a:endParaRPr>
          </a:p>
        </p:txBody>
      </p:sp>
    </p:spTree>
    <p:extLst>
      <p:ext uri="{BB962C8B-B14F-4D97-AF65-F5344CB8AC3E}">
        <p14:creationId xmlns:p14="http://schemas.microsoft.com/office/powerpoint/2010/main" val="3125287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309949" y="1112329"/>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de la scène &amp; temps d’intégration ?</a:t>
            </a:r>
            <a:endParaRPr lang="fr-FR" sz="2400" i="1" dirty="0">
              <a:solidFill>
                <a:schemeClr val="accent1"/>
              </a:solidFill>
              <a:latin typeface="Agency FB" panose="020B0503020202020204" pitchFamily="34" charset="0"/>
            </a:endParaRPr>
          </a:p>
        </p:txBody>
      </p:sp>
      <p:sp>
        <p:nvSpPr>
          <p:cNvPr id="3" name="ZoneTexte 2"/>
          <p:cNvSpPr txBox="1"/>
          <p:nvPr/>
        </p:nvSpPr>
        <p:spPr>
          <a:xfrm>
            <a:off x="8109858" y="2141694"/>
            <a:ext cx="3645419" cy="2031325"/>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Pour observer les objets sombres de la scène il faut augmenter le temps d’intégration.</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Pour observer les objets lumineux de la scène, il faut réduire le temps d’intégration.</a:t>
            </a:r>
          </a:p>
        </p:txBody>
      </p:sp>
      <p:sp>
        <p:nvSpPr>
          <p:cNvPr id="4" name="Rectangle 3"/>
          <p:cNvSpPr/>
          <p:nvPr/>
        </p:nvSpPr>
        <p:spPr>
          <a:xfrm>
            <a:off x="349903" y="1368772"/>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264506" y="1031021"/>
            <a:ext cx="3645419"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a:t>
            </a:r>
          </a:p>
        </p:txBody>
      </p:sp>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06" y="3537065"/>
            <a:ext cx="3543350" cy="23629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4663" y="5900037"/>
            <a:ext cx="2843036" cy="338554"/>
          </a:xfrm>
          <a:prstGeom prst="rect">
            <a:avLst/>
          </a:prstGeom>
        </p:spPr>
        <p:txBody>
          <a:bodyPr wrap="square">
            <a:spAutoFit/>
          </a:bodyPr>
          <a:lstStyle/>
          <a:p>
            <a:r>
              <a:rPr lang="pt-BR" sz="1600" dirty="0">
                <a:latin typeface="Roboto"/>
              </a:rPr>
              <a:t>Temps d’integration 0,025s</a:t>
            </a:r>
            <a:endParaRPr lang="fr-FR" sz="1600" dirty="0"/>
          </a:p>
        </p:txBody>
      </p:sp>
      <p:pic>
        <p:nvPicPr>
          <p:cNvPr id="17" name="Picture 2" descr="photo-architecture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740" y="3537065"/>
            <a:ext cx="3543351" cy="23629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374914" y="5900037"/>
            <a:ext cx="2407710" cy="338554"/>
          </a:xfrm>
          <a:prstGeom prst="rect">
            <a:avLst/>
          </a:prstGeom>
        </p:spPr>
        <p:txBody>
          <a:bodyPr wrap="none">
            <a:spAutoFit/>
          </a:bodyPr>
          <a:lstStyle/>
          <a:p>
            <a:r>
              <a:rPr lang="pt-BR" sz="1600" dirty="0">
                <a:latin typeface="Roboto"/>
              </a:rPr>
              <a:t>Temps d’intégration 0,8s</a:t>
            </a:r>
            <a:endParaRPr lang="fr-FR" sz="1600" dirty="0"/>
          </a:p>
        </p:txBody>
      </p:sp>
      <p:sp>
        <p:nvSpPr>
          <p:cNvPr id="19" name="Rectangle 18"/>
          <p:cNvSpPr/>
          <p:nvPr/>
        </p:nvSpPr>
        <p:spPr>
          <a:xfrm>
            <a:off x="349351" y="1923975"/>
            <a:ext cx="2957729" cy="435439"/>
          </a:xfrm>
          <a:prstGeom prst="rect">
            <a:avLst/>
          </a:prstGeom>
          <a:gradFill flip="none" rotWithShape="1">
            <a:gsLst>
              <a:gs pos="0">
                <a:schemeClr val="tx1"/>
              </a:gs>
              <a:gs pos="100000">
                <a:schemeClr val="bg1"/>
              </a:gs>
            </a:gsLst>
            <a:lin ang="0" scaled="1"/>
            <a:tileRect/>
          </a:gra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64506" y="2298724"/>
            <a:ext cx="3482838"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mon capteur</a:t>
            </a:r>
          </a:p>
        </p:txBody>
      </p:sp>
      <p:sp>
        <p:nvSpPr>
          <p:cNvPr id="23" name="Titre 1">
            <a:extLst>
              <a:ext uri="{FF2B5EF4-FFF2-40B4-BE49-F238E27FC236}">
                <a16:creationId xmlns:a16="http://schemas.microsoft.com/office/drawing/2014/main" id="{A6BA76B3-D03C-4451-8EB4-18D3076077B3}"/>
              </a:ext>
            </a:extLst>
          </p:cNvPr>
          <p:cNvSpPr>
            <a:spLocks noGrp="1"/>
          </p:cNvSpPr>
          <p:nvPr>
            <p:ph type="title"/>
          </p:nvPr>
        </p:nvSpPr>
        <p:spPr>
          <a:xfrm>
            <a:off x="359999" y="360000"/>
            <a:ext cx="9973703" cy="540000"/>
          </a:xfrm>
        </p:spPr>
        <p:txBody>
          <a:bodyPr rtlCol="0"/>
          <a:lstStyle/>
          <a:p>
            <a:pPr rtl="0"/>
            <a:r>
              <a:rPr lang="fr-FR" dirty="0"/>
              <a:t>Dynamique de la scène vs dynamique de la camera</a:t>
            </a:r>
          </a:p>
        </p:txBody>
      </p:sp>
      <p:sp>
        <p:nvSpPr>
          <p:cNvPr id="21" name="Rectangle 20"/>
          <p:cNvSpPr/>
          <p:nvPr/>
        </p:nvSpPr>
        <p:spPr>
          <a:xfrm>
            <a:off x="305809" y="2878143"/>
            <a:ext cx="6896100" cy="430260"/>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79807" y="2873468"/>
            <a:ext cx="2518074" cy="4354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lèche vers le bas 1"/>
          <p:cNvSpPr/>
          <p:nvPr/>
        </p:nvSpPr>
        <p:spPr>
          <a:xfrm rot="5400000">
            <a:off x="2971238" y="2884937"/>
            <a:ext cx="350520" cy="42364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509595" y="2389805"/>
            <a:ext cx="2185278" cy="369332"/>
          </a:xfrm>
          <a:prstGeom prst="rect">
            <a:avLst/>
          </a:prstGeom>
        </p:spPr>
        <p:txBody>
          <a:bodyPr wrap="none">
            <a:spAutoFit/>
          </a:bodyPr>
          <a:lstStyle/>
          <a:p>
            <a:r>
              <a:rPr lang="fr-FR" dirty="0" smtClean="0">
                <a:latin typeface="Arial" panose="020B0604020202020204" pitchFamily="34" charset="0"/>
                <a:cs typeface="Arial" panose="020B0604020202020204" pitchFamily="34" charset="0"/>
              </a:rPr>
              <a:t>Temps </a:t>
            </a:r>
            <a:r>
              <a:rPr lang="fr-FR" dirty="0">
                <a:latin typeface="Arial" panose="020B0604020202020204" pitchFamily="34" charset="0"/>
                <a:cs typeface="Arial" panose="020B0604020202020204" pitchFamily="34" charset="0"/>
              </a:rPr>
              <a:t>d’intégration</a:t>
            </a:r>
            <a:endParaRPr lang="fr-FR" dirty="0"/>
          </a:p>
        </p:txBody>
      </p:sp>
      <p:sp>
        <p:nvSpPr>
          <p:cNvPr id="24" name="Flèche vers le bas 23"/>
          <p:cNvSpPr/>
          <p:nvPr/>
        </p:nvSpPr>
        <p:spPr>
          <a:xfrm rot="10800000">
            <a:off x="5538184" y="2354927"/>
            <a:ext cx="260913" cy="42356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100597" y="4441789"/>
            <a:ext cx="3774469" cy="1200329"/>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Le temps d’intégration permet de déplacer l’intervalle observé par le capteur à travers la dynamique de la scène.</a:t>
            </a:r>
          </a:p>
        </p:txBody>
      </p:sp>
      <p:sp>
        <p:nvSpPr>
          <p:cNvPr id="26" name="Flèche vers le bas 25"/>
          <p:cNvSpPr/>
          <p:nvPr/>
        </p:nvSpPr>
        <p:spPr>
          <a:xfrm rot="16200000">
            <a:off x="5945622" y="2885930"/>
            <a:ext cx="350520" cy="42364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vers le bas 26"/>
          <p:cNvSpPr/>
          <p:nvPr/>
        </p:nvSpPr>
        <p:spPr>
          <a:xfrm>
            <a:off x="5837090" y="2359414"/>
            <a:ext cx="260913" cy="423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Picture 8" descr="Solution - Icônes utilisateur gratui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732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485825"/>
            <a:ext cx="58921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0174650" cy="540000"/>
          </a:xfrm>
        </p:spPr>
        <p:txBody>
          <a:bodyPr rtlCol="0"/>
          <a:lstStyle/>
          <a:p>
            <a:pPr rtl="0"/>
            <a:r>
              <a:rPr lang="fr-FR" dirty="0"/>
              <a:t>Dynamique de la scène vs dynamique de la camera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Dynamique de la scène / Dynamique de la camera &amp; temps d’intégration  </a:t>
            </a:r>
          </a:p>
        </p:txBody>
      </p:sp>
      <p:grpSp>
        <p:nvGrpSpPr>
          <p:cNvPr id="17" name="Groupe 16"/>
          <p:cNvGrpSpPr/>
          <p:nvPr/>
        </p:nvGrpSpPr>
        <p:grpSpPr>
          <a:xfrm>
            <a:off x="640409" y="1369793"/>
            <a:ext cx="10533249" cy="345596"/>
            <a:chOff x="643269" y="994064"/>
            <a:chExt cx="1053324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Temps d’integration 0,025s</a:t>
              </a:r>
              <a:endParaRPr lang="fr-FR" sz="1600" dirty="0"/>
            </a:p>
          </p:txBody>
        </p:sp>
        <p:sp>
          <p:nvSpPr>
            <p:cNvPr id="9" name="Rectangle 8"/>
            <p:cNvSpPr/>
            <p:nvPr/>
          </p:nvSpPr>
          <p:spPr>
            <a:xfrm>
              <a:off x="4923701" y="994064"/>
              <a:ext cx="2407710" cy="338554"/>
            </a:xfrm>
            <a:prstGeom prst="rect">
              <a:avLst/>
            </a:prstGeom>
          </p:spPr>
          <p:txBody>
            <a:bodyPr wrap="none">
              <a:spAutoFit/>
            </a:bodyPr>
            <a:lstStyle/>
            <a:p>
              <a:r>
                <a:rPr lang="pt-BR" sz="1600" dirty="0">
                  <a:latin typeface="Roboto"/>
                </a:rPr>
                <a:t>Temps d’intégration 0,2s</a:t>
              </a:r>
              <a:endParaRPr lang="fr-FR" sz="1600" dirty="0"/>
            </a:p>
          </p:txBody>
        </p:sp>
        <p:sp>
          <p:nvSpPr>
            <p:cNvPr id="10" name="Rectangle 9"/>
            <p:cNvSpPr/>
            <p:nvPr/>
          </p:nvSpPr>
          <p:spPr>
            <a:xfrm>
              <a:off x="8768808" y="994064"/>
              <a:ext cx="2407710" cy="338554"/>
            </a:xfrm>
            <a:prstGeom prst="rect">
              <a:avLst/>
            </a:prstGeom>
          </p:spPr>
          <p:txBody>
            <a:bodyPr wrap="none">
              <a:spAutoFit/>
            </a:bodyPr>
            <a:lstStyle/>
            <a:p>
              <a:r>
                <a:rPr lang="pt-BR" sz="1600" dirty="0">
                  <a:latin typeface="Roboto"/>
                </a:rPr>
                <a:t>Temps d’intégration 0,8s</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0001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19630" y="1403001"/>
              <a:ext cx="3890370"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59731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547138" y="2140781"/>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54852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3890370"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48582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483124"/>
            <a:ext cx="1476513"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48312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48312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7584" y="6099372"/>
            <a:ext cx="5638800" cy="523220"/>
          </a:xfrm>
          <a:prstGeom prst="rect">
            <a:avLst/>
          </a:prstGeom>
          <a:noFill/>
        </p:spPr>
        <p:txBody>
          <a:bodyPr wrap="square" rtlCol="0">
            <a:spAutoFit/>
          </a:bodyPr>
          <a:lstStyle/>
          <a:p>
            <a:r>
              <a:rPr lang="fr-FR" sz="1400" i="1" dirty="0">
                <a:latin typeface="Arial" panose="020B0604020202020204" pitchFamily="34" charset="0"/>
                <a:cs typeface="Arial" panose="020B0604020202020204" pitchFamily="34" charset="0"/>
              </a:rPr>
              <a:t>Saturation dans le noir</a:t>
            </a:r>
            <a:r>
              <a:rPr lang="fr-FR" sz="1400" dirty="0">
                <a:latin typeface="Arial" panose="020B0604020202020204" pitchFamily="34" charset="0"/>
                <a:cs typeface="Arial" panose="020B0604020202020204" pitchFamily="34" charset="0"/>
              </a:rPr>
              <a:t> : au temps d’intégration choisi pas assez de photons pour passer le premier seuil de la numérisation. </a:t>
            </a:r>
          </a:p>
        </p:txBody>
      </p:sp>
      <p:pic>
        <p:nvPicPr>
          <p:cNvPr id="34" name="Picture 8" descr="Solution - Icônes utilisateur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4218" y="178734"/>
            <a:ext cx="978982" cy="97898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57482" y="5515344"/>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5" name="Rectangle 34"/>
          <p:cNvSpPr/>
          <p:nvPr/>
        </p:nvSpPr>
        <p:spPr>
          <a:xfrm>
            <a:off x="4243514" y="5495085"/>
            <a:ext cx="366080" cy="369332"/>
          </a:xfrm>
          <a:prstGeom prst="rect">
            <a:avLst/>
          </a:prstGeom>
        </p:spPr>
        <p:txBody>
          <a:bodyPr wrap="square">
            <a:spAutoFit/>
          </a:bodyPr>
          <a:lstStyle/>
          <a:p>
            <a:r>
              <a:rPr lang="pt-BR" dirty="0">
                <a:solidFill>
                  <a:srgbClr val="FF0000"/>
                </a:solidFill>
                <a:latin typeface="Roboto"/>
              </a:rPr>
              <a:t>0</a:t>
            </a:r>
            <a:endParaRPr lang="fr-FR" dirty="0">
              <a:solidFill>
                <a:srgbClr val="FF0000"/>
              </a:solidFill>
            </a:endParaRPr>
          </a:p>
        </p:txBody>
      </p:sp>
      <p:sp>
        <p:nvSpPr>
          <p:cNvPr id="36" name="Rectangle 35"/>
          <p:cNvSpPr/>
          <p:nvPr/>
        </p:nvSpPr>
        <p:spPr>
          <a:xfrm>
            <a:off x="7008302" y="5502401"/>
            <a:ext cx="781259" cy="369332"/>
          </a:xfrm>
          <a:prstGeom prst="rect">
            <a:avLst/>
          </a:prstGeom>
        </p:spPr>
        <p:txBody>
          <a:bodyPr wrap="square">
            <a:spAutoFit/>
          </a:bodyPr>
          <a:lstStyle/>
          <a:p>
            <a:r>
              <a:rPr lang="pt-BR" dirty="0" smtClean="0">
                <a:solidFill>
                  <a:srgbClr val="FF0000"/>
                </a:solidFill>
                <a:latin typeface="Roboto"/>
              </a:rPr>
              <a:t>max</a:t>
            </a:r>
            <a:endParaRPr lang="fr-FR" dirty="0">
              <a:solidFill>
                <a:srgbClr val="FF0000"/>
              </a:solidFill>
            </a:endParaRPr>
          </a:p>
        </p:txBody>
      </p:sp>
      <p:sp>
        <p:nvSpPr>
          <p:cNvPr id="38" name="Rectangle 37"/>
          <p:cNvSpPr/>
          <p:nvPr/>
        </p:nvSpPr>
        <p:spPr>
          <a:xfrm>
            <a:off x="10519849" y="5491308"/>
            <a:ext cx="781259" cy="369332"/>
          </a:xfrm>
          <a:prstGeom prst="rect">
            <a:avLst/>
          </a:prstGeom>
        </p:spPr>
        <p:txBody>
          <a:bodyPr wrap="square">
            <a:spAutoFit/>
          </a:bodyPr>
          <a:lstStyle/>
          <a:p>
            <a:r>
              <a:rPr lang="pt-BR" dirty="0" smtClean="0">
                <a:solidFill>
                  <a:srgbClr val="FF0000"/>
                </a:solidFill>
                <a:latin typeface="Roboto"/>
              </a:rPr>
              <a:t>max</a:t>
            </a:r>
            <a:endParaRPr lang="fr-FR" dirty="0">
              <a:solidFill>
                <a:srgbClr val="FF0000"/>
              </a:solidFill>
            </a:endParaRPr>
          </a:p>
        </p:txBody>
      </p:sp>
      <p:sp>
        <p:nvSpPr>
          <p:cNvPr id="3" name="Rectangle 2"/>
          <p:cNvSpPr/>
          <p:nvPr/>
        </p:nvSpPr>
        <p:spPr>
          <a:xfrm>
            <a:off x="177622" y="515533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8" name="Rectangle 47"/>
          <p:cNvSpPr/>
          <p:nvPr/>
        </p:nvSpPr>
        <p:spPr>
          <a:xfrm>
            <a:off x="4027079" y="5130993"/>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49" name="Rectangle 48"/>
          <p:cNvSpPr/>
          <p:nvPr/>
        </p:nvSpPr>
        <p:spPr>
          <a:xfrm>
            <a:off x="7954434" y="5146012"/>
            <a:ext cx="2287806" cy="369332"/>
          </a:xfrm>
          <a:prstGeom prst="rect">
            <a:avLst/>
          </a:prstGeom>
        </p:spPr>
        <p:txBody>
          <a:bodyPr wrap="none">
            <a:spAutoFit/>
          </a:bodyPr>
          <a:lstStyle/>
          <a:p>
            <a:r>
              <a:rPr lang="pt-BR" dirty="0" smtClean="0">
                <a:latin typeface="Roboto"/>
              </a:rPr>
              <a:t>Signal sur le capteur</a:t>
            </a:r>
            <a:endParaRPr lang="fr-FR" dirty="0"/>
          </a:p>
        </p:txBody>
      </p:sp>
      <p:sp>
        <p:nvSpPr>
          <p:cNvPr id="50" name="Rectangle 49"/>
          <p:cNvSpPr/>
          <p:nvPr/>
        </p:nvSpPr>
        <p:spPr>
          <a:xfrm>
            <a:off x="200301" y="4248080"/>
            <a:ext cx="2595582" cy="369332"/>
          </a:xfrm>
          <a:prstGeom prst="rect">
            <a:avLst/>
          </a:prstGeom>
        </p:spPr>
        <p:txBody>
          <a:bodyPr wrap="none">
            <a:spAutoFit/>
          </a:bodyPr>
          <a:lstStyle/>
          <a:p>
            <a:r>
              <a:rPr lang="pt-BR" dirty="0" smtClean="0">
                <a:solidFill>
                  <a:schemeClr val="accent1"/>
                </a:solidFill>
                <a:latin typeface="Roboto"/>
              </a:rPr>
              <a:t>Dynamique de la scène</a:t>
            </a:r>
            <a:endParaRPr lang="fr-FR" dirty="0">
              <a:solidFill>
                <a:schemeClr val="accent1"/>
              </a:solidFill>
            </a:endParaRPr>
          </a:p>
        </p:txBody>
      </p:sp>
      <p:sp>
        <p:nvSpPr>
          <p:cNvPr id="51" name="Rectangle 50"/>
          <p:cNvSpPr/>
          <p:nvPr/>
        </p:nvSpPr>
        <p:spPr>
          <a:xfrm>
            <a:off x="3039692" y="4245439"/>
            <a:ext cx="2595582" cy="369332"/>
          </a:xfrm>
          <a:prstGeom prst="rect">
            <a:avLst/>
          </a:prstGeom>
        </p:spPr>
        <p:txBody>
          <a:bodyPr wrap="none">
            <a:spAutoFit/>
          </a:bodyPr>
          <a:lstStyle/>
          <a:p>
            <a:r>
              <a:rPr lang="pt-BR" dirty="0" smtClean="0">
                <a:solidFill>
                  <a:srgbClr val="FF0000"/>
                </a:solidFill>
                <a:latin typeface="Roboto"/>
              </a:rPr>
              <a:t>Dynamique de la scène</a:t>
            </a:r>
            <a:endParaRPr lang="fr-FR" dirty="0">
              <a:solidFill>
                <a:srgbClr val="FF0000"/>
              </a:solidFill>
            </a:endParaRPr>
          </a:p>
        </p:txBody>
      </p:sp>
      <p:cxnSp>
        <p:nvCxnSpPr>
          <p:cNvPr id="12" name="Connecteur droit avec flèche 11"/>
          <p:cNvCxnSpPr>
            <a:endCxn id="36" idx="2"/>
          </p:cNvCxnSpPr>
          <p:nvPr/>
        </p:nvCxnSpPr>
        <p:spPr>
          <a:xfrm flipH="1" flipV="1">
            <a:off x="7398932" y="5871733"/>
            <a:ext cx="590316" cy="3714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028693" y="6030489"/>
            <a:ext cx="1236236" cy="369332"/>
          </a:xfrm>
          <a:prstGeom prst="rect">
            <a:avLst/>
          </a:prstGeom>
        </p:spPr>
        <p:txBody>
          <a:bodyPr wrap="none">
            <a:spAutoFit/>
          </a:bodyPr>
          <a:lstStyle/>
          <a:p>
            <a:r>
              <a:rPr lang="pt-BR" dirty="0" smtClean="0">
                <a:latin typeface="Arial" panose="020B0604020202020204" pitchFamily="34" charset="0"/>
                <a:cs typeface="Arial" panose="020B0604020202020204" pitchFamily="34" charset="0"/>
              </a:rPr>
              <a:t>Saturation</a:t>
            </a:r>
            <a:endParaRPr lang="fr-FR" dirty="0">
              <a:latin typeface="Arial" panose="020B0604020202020204" pitchFamily="34" charset="0"/>
              <a:cs typeface="Arial" panose="020B0604020202020204" pitchFamily="34" charset="0"/>
            </a:endParaRPr>
          </a:p>
        </p:txBody>
      </p:sp>
      <p:cxnSp>
        <p:nvCxnSpPr>
          <p:cNvPr id="52" name="Connecteur droit avec flèche 51"/>
          <p:cNvCxnSpPr>
            <a:stCxn id="23" idx="3"/>
          </p:cNvCxnSpPr>
          <p:nvPr/>
        </p:nvCxnSpPr>
        <p:spPr>
          <a:xfrm flipV="1">
            <a:off x="9264929" y="5771968"/>
            <a:ext cx="1169155" cy="443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flipH="1" flipV="1">
            <a:off x="1137920" y="5829016"/>
            <a:ext cx="169935" cy="2429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4074714" y="5851836"/>
            <a:ext cx="171627" cy="2768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1839" y="5483124"/>
            <a:ext cx="2023398"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722842" y="5485825"/>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49986" y="5486578"/>
            <a:ext cx="2085773" cy="405186"/>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5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8"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existants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Dynamique du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36195" y="1593146"/>
            <a:ext cx="3645419"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capacité de la caméra à retranscrire correctement les hautes et basses lumières d’une même scène.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Dépendant du capteur </a:t>
            </a:r>
          </a:p>
          <a:p>
            <a:pPr algn="just"/>
            <a:r>
              <a:rPr lang="fr-FR" dirty="0">
                <a:latin typeface="Arial" panose="020B0604020202020204" pitchFamily="34" charset="0"/>
                <a:cs typeface="Arial" panose="020B0604020202020204" pitchFamily="34" charset="0"/>
              </a:rPr>
              <a:t>(la taille du puits)</a:t>
            </a:r>
          </a:p>
          <a:p>
            <a:pPr algn="just"/>
            <a:r>
              <a:rPr lang="fr-FR" dirty="0">
                <a:latin typeface="Arial" panose="020B0604020202020204" pitchFamily="34" charset="0"/>
                <a:cs typeface="Arial" panose="020B0604020202020204" pitchFamily="34" charset="0"/>
              </a:rPr>
              <a:t>Non paramétrable.</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Il faut bien choisir son capteur !</a:t>
            </a:r>
          </a:p>
          <a:p>
            <a:pPr algn="just"/>
            <a:r>
              <a:rPr lang="fr-FR" dirty="0">
                <a:latin typeface="Arial" panose="020B0604020202020204" pitchFamily="34" charset="0"/>
                <a:cs typeface="Arial" panose="020B0604020202020204" pitchFamily="34" charset="0"/>
              </a:rPr>
              <a:t>Typiquement si vous avez des objets très réfléchissants (lumineux) et très absorbants (sombre) dans une même scène, il vous faut un capteur avec une grande dynamique.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155" y="2849754"/>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046073" y="3216935"/>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2" name="Rectangle 61"/>
          <p:cNvSpPr/>
          <p:nvPr/>
        </p:nvSpPr>
        <p:spPr>
          <a:xfrm>
            <a:off x="360000" y="5686534"/>
            <a:ext cx="977187" cy="565854"/>
          </a:xfrm>
          <a:prstGeom prst="rect">
            <a:avLst/>
          </a:prstGeom>
          <a:gradFill flip="none" rotWithShape="1">
            <a:gsLst>
              <a:gs pos="50000">
                <a:schemeClr val="tx1"/>
              </a:gs>
              <a:gs pos="5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1 bits – 2 niveaux de gris</a:t>
            </a:r>
          </a:p>
        </p:txBody>
      </p:sp>
    </p:spTree>
    <p:extLst>
      <p:ext uri="{BB962C8B-B14F-4D97-AF65-F5344CB8AC3E}">
        <p14:creationId xmlns:p14="http://schemas.microsoft.com/office/powerpoint/2010/main" val="1586332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Dynamique des capteurs et écran de visualisation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29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656243" y="1272759"/>
            <a:ext cx="2732887" cy="830997"/>
          </a:xfrm>
          <a:prstGeom prst="rect">
            <a:avLst/>
          </a:prstGeom>
          <a:noFill/>
        </p:spPr>
        <p:txBody>
          <a:bodyPr wrap="square" rtlCol="0">
            <a:spAutoFit/>
          </a:bodyPr>
          <a:lstStyle/>
          <a:p>
            <a:r>
              <a:rPr lang="fr-FR" sz="2400" dirty="0">
                <a:solidFill>
                  <a:srgbClr val="FF0000"/>
                </a:solidFill>
                <a:latin typeface="Agency FB" panose="020B0503020202020204" pitchFamily="34" charset="0"/>
              </a:rPr>
              <a:t>Attention à ce que vous percevez de vos écrans !</a:t>
            </a:r>
            <a:endParaRPr lang="fr-FR" sz="2400" i="1" dirty="0">
              <a:solidFill>
                <a:srgbClr val="FF0000"/>
              </a:solidFill>
              <a:latin typeface="Agency FB" panose="020B0503020202020204" pitchFamily="34" charset="0"/>
            </a:endParaRPr>
          </a:p>
        </p:txBody>
      </p:sp>
      <p:sp>
        <p:nvSpPr>
          <p:cNvPr id="3" name="ZoneTexte 2"/>
          <p:cNvSpPr txBox="1"/>
          <p:nvPr/>
        </p:nvSpPr>
        <p:spPr>
          <a:xfrm>
            <a:off x="8121567" y="2135132"/>
            <a:ext cx="3938142" cy="4278094"/>
          </a:xfrm>
          <a:prstGeom prst="rect">
            <a:avLst/>
          </a:prstGeom>
          <a:noFill/>
        </p:spPr>
        <p:txBody>
          <a:bodyPr wrap="square" rtlCol="0">
            <a:spAutoFit/>
          </a:bodyPr>
          <a:lstStyle/>
          <a:p>
            <a:pPr algn="just"/>
            <a:r>
              <a:rPr lang="fr-FR" sz="1600" dirty="0">
                <a:latin typeface="Arial" panose="020B0604020202020204" pitchFamily="34" charset="0"/>
                <a:cs typeface="Arial" panose="020B0604020202020204" pitchFamily="34" charset="0"/>
              </a:rPr>
              <a:t>Les écrans ne permettent d’afficher que 256 niveaux de gris (8bits) par couleurs.</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Les images de capteurs 12bits et 10bits ne peuvent pas être visualisées telles quelles à l’écran.</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Pour un affichage à l’écran, il faut choisir un intervalle d’observation de 256 niveaux ou il faut réduire la dynamique à 256 niveaux (au risque de perdre des informations). Les calculs peuvent se faire sans problème en 12bits.</a:t>
            </a:r>
          </a:p>
          <a:p>
            <a:pPr algn="just"/>
            <a:endParaRPr lang="fr-FR" sz="1600" dirty="0">
              <a:latin typeface="Arial" panose="020B0604020202020204" pitchFamily="34" charset="0"/>
              <a:cs typeface="Arial" panose="020B0604020202020204" pitchFamily="34" charset="0"/>
            </a:endParaRPr>
          </a:p>
          <a:p>
            <a:pPr algn="just"/>
            <a:r>
              <a:rPr lang="fr-FR" sz="1600" dirty="0">
                <a:latin typeface="Arial" panose="020B0604020202020204" pitchFamily="34" charset="0"/>
                <a:cs typeface="Arial" panose="020B0604020202020204" pitchFamily="34" charset="0"/>
              </a:rPr>
              <a:t>Possibilité d’utiliser des « carte de couleurs » </a:t>
            </a:r>
            <a:r>
              <a:rPr lang="fr-FR" sz="1600" i="1" dirty="0">
                <a:latin typeface="Arial" panose="020B0604020202020204" pitchFamily="34" charset="0"/>
                <a:cs typeface="Arial" panose="020B0604020202020204" pitchFamily="34" charset="0"/>
              </a:rPr>
              <a:t>(</a:t>
            </a:r>
            <a:r>
              <a:rPr lang="fr-FR" sz="1600" i="1" dirty="0" err="1">
                <a:latin typeface="Arial" panose="020B0604020202020204" pitchFamily="34" charset="0"/>
                <a:cs typeface="Arial" panose="020B0604020202020204" pitchFamily="34" charset="0"/>
              </a:rPr>
              <a:t>colormap</a:t>
            </a:r>
            <a:r>
              <a:rPr lang="fr-FR" sz="1600" i="1" dirty="0">
                <a:latin typeface="Arial" panose="020B0604020202020204" pitchFamily="34" charset="0"/>
                <a:cs typeface="Arial" panose="020B0604020202020204" pitchFamily="34" charset="0"/>
              </a:rPr>
              <a:t>) </a:t>
            </a:r>
            <a:r>
              <a:rPr lang="fr-FR" sz="1600" dirty="0">
                <a:latin typeface="Arial" panose="020B0604020202020204" pitchFamily="34" charset="0"/>
                <a:cs typeface="Arial" panose="020B0604020202020204" pitchFamily="34" charset="0"/>
              </a:rPr>
              <a:t>pour aider à visualiser les données à l’écran.</a:t>
            </a:r>
          </a:p>
        </p:txBody>
      </p:sp>
      <p:sp>
        <p:nvSpPr>
          <p:cNvPr id="55" name="Rectangle 54"/>
          <p:cNvSpPr/>
          <p:nvPr/>
        </p:nvSpPr>
        <p:spPr>
          <a:xfrm>
            <a:off x="360000" y="1759218"/>
            <a:ext cx="5116832"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360000" y="3073986"/>
            <a:ext cx="364319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65469" y="1318926"/>
            <a:ext cx="5506065" cy="369332"/>
          </a:xfrm>
          <a:prstGeom prst="rect">
            <a:avLst/>
          </a:prstGeom>
          <a:noFill/>
        </p:spPr>
        <p:txBody>
          <a:bodyPr wrap="square" rtlCol="0">
            <a:spAutoFit/>
          </a:bodyPr>
          <a:lstStyle/>
          <a:p>
            <a:r>
              <a:rPr lang="fr-FR" dirty="0"/>
              <a:t>12 bits – 4096 niveaux de gris</a:t>
            </a:r>
          </a:p>
        </p:txBody>
      </p:sp>
      <p:sp>
        <p:nvSpPr>
          <p:cNvPr id="58" name="ZoneTexte 57"/>
          <p:cNvSpPr txBox="1"/>
          <p:nvPr/>
        </p:nvSpPr>
        <p:spPr>
          <a:xfrm>
            <a:off x="360000" y="2665088"/>
            <a:ext cx="5506065" cy="369332"/>
          </a:xfrm>
          <a:prstGeom prst="rect">
            <a:avLst/>
          </a:prstGeom>
          <a:noFill/>
        </p:spPr>
        <p:txBody>
          <a:bodyPr wrap="square" rtlCol="0">
            <a:spAutoFit/>
          </a:bodyPr>
          <a:lstStyle/>
          <a:p>
            <a:r>
              <a:rPr lang="fr-FR" dirty="0"/>
              <a:t>10 bits – 1024 niveaux de gris</a:t>
            </a:r>
          </a:p>
        </p:txBody>
      </p:sp>
      <p:sp>
        <p:nvSpPr>
          <p:cNvPr id="60" name="Rectangle 59"/>
          <p:cNvSpPr/>
          <p:nvPr/>
        </p:nvSpPr>
        <p:spPr>
          <a:xfrm>
            <a:off x="360000" y="4467680"/>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p:cNvSpPr txBox="1"/>
          <p:nvPr/>
        </p:nvSpPr>
        <p:spPr>
          <a:xfrm>
            <a:off x="359999" y="4039146"/>
            <a:ext cx="5506065" cy="369332"/>
          </a:xfrm>
          <a:prstGeom prst="rect">
            <a:avLst/>
          </a:prstGeom>
          <a:noFill/>
        </p:spPr>
        <p:txBody>
          <a:bodyPr wrap="square" rtlCol="0">
            <a:spAutoFit/>
          </a:bodyPr>
          <a:lstStyle/>
          <a:p>
            <a:r>
              <a:rPr lang="fr-FR" dirty="0"/>
              <a:t>8 bits – 256 niveaux de gris</a:t>
            </a:r>
          </a:p>
        </p:txBody>
      </p:sp>
      <p:sp>
        <p:nvSpPr>
          <p:cNvPr id="65" name="ZoneTexte 64"/>
          <p:cNvSpPr txBox="1"/>
          <p:nvPr/>
        </p:nvSpPr>
        <p:spPr>
          <a:xfrm>
            <a:off x="359998" y="5271637"/>
            <a:ext cx="5506065" cy="369332"/>
          </a:xfrm>
          <a:prstGeom prst="rect">
            <a:avLst/>
          </a:prstGeom>
          <a:noFill/>
        </p:spPr>
        <p:txBody>
          <a:bodyPr wrap="square" rtlCol="0">
            <a:spAutoFit/>
          </a:bodyPr>
          <a:lstStyle/>
          <a:p>
            <a:r>
              <a:rPr lang="fr-FR" dirty="0"/>
              <a:t>Œil – 60 niveaux de gris</a:t>
            </a:r>
          </a:p>
        </p:txBody>
      </p:sp>
      <p:sp>
        <p:nvSpPr>
          <p:cNvPr id="6" name="Flèche droite 5"/>
          <p:cNvSpPr/>
          <p:nvPr/>
        </p:nvSpPr>
        <p:spPr>
          <a:xfrm flipH="1">
            <a:off x="2504217" y="4535789"/>
            <a:ext cx="2536842" cy="396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Eye Icon | IconExperience - Professional Icons » O-Col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455" y="5634097"/>
            <a:ext cx="819254" cy="8192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60000" y="5728833"/>
            <a:ext cx="1921084" cy="565854"/>
          </a:xfrm>
          <a:prstGeom prst="rect">
            <a:avLst/>
          </a:prstGeom>
          <a:gradFill flip="none" rotWithShape="1">
            <a:gsLst>
              <a:gs pos="68000">
                <a:srgbClr val="F8F8F8"/>
              </a:gs>
              <a:gs pos="55000">
                <a:srgbClr val="F0F0F0"/>
              </a:gs>
              <a:gs pos="41000">
                <a:srgbClr val="E0E0E0"/>
              </a:gs>
              <a:gs pos="27000">
                <a:srgbClr val="C0C0C0"/>
              </a:gs>
              <a:gs pos="14000">
                <a:srgbClr val="808080"/>
              </a:gs>
              <a:gs pos="0">
                <a:schemeClr val="tx1"/>
              </a:gs>
              <a:gs pos="85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droite 25"/>
          <p:cNvSpPr/>
          <p:nvPr/>
        </p:nvSpPr>
        <p:spPr>
          <a:xfrm rot="949130" flipH="1">
            <a:off x="4241564" y="3723288"/>
            <a:ext cx="889515"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droite 26"/>
          <p:cNvSpPr/>
          <p:nvPr/>
        </p:nvSpPr>
        <p:spPr>
          <a:xfrm rot="4693159" flipH="1">
            <a:off x="4818162" y="2733276"/>
            <a:ext cx="1156597" cy="396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67938" y="2042006"/>
            <a:ext cx="362428" cy="3624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ttention - Icônes panneaux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882637" y="3639872"/>
            <a:ext cx="362428" cy="36242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23420" y="1763159"/>
            <a:ext cx="453412" cy="5374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2432455" y="3092271"/>
            <a:ext cx="985094" cy="547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68641" y="3636589"/>
            <a:ext cx="1789272" cy="338554"/>
          </a:xfrm>
          <a:prstGeom prst="rect">
            <a:avLst/>
          </a:prstGeom>
        </p:spPr>
        <p:txBody>
          <a:bodyPr wrap="none">
            <a:spAutoFit/>
          </a:bodyPr>
          <a:lstStyle/>
          <a:p>
            <a:r>
              <a:rPr lang="fr-FR" sz="1600" dirty="0"/>
              <a:t>1/4 des infos</a:t>
            </a:r>
          </a:p>
        </p:txBody>
      </p:sp>
      <p:sp>
        <p:nvSpPr>
          <p:cNvPr id="32" name="Rectangle 31"/>
          <p:cNvSpPr/>
          <p:nvPr/>
        </p:nvSpPr>
        <p:spPr>
          <a:xfrm>
            <a:off x="5468969" y="1767364"/>
            <a:ext cx="1912703" cy="338554"/>
          </a:xfrm>
          <a:prstGeom prst="rect">
            <a:avLst/>
          </a:prstGeom>
        </p:spPr>
        <p:txBody>
          <a:bodyPr wrap="none">
            <a:spAutoFit/>
          </a:bodyPr>
          <a:lstStyle/>
          <a:p>
            <a:r>
              <a:rPr lang="fr-FR" sz="1600" dirty="0"/>
              <a:t>1/16 des infos</a:t>
            </a:r>
          </a:p>
        </p:txBody>
      </p:sp>
      <p:grpSp>
        <p:nvGrpSpPr>
          <p:cNvPr id="13" name="Groupe 12"/>
          <p:cNvGrpSpPr/>
          <p:nvPr/>
        </p:nvGrpSpPr>
        <p:grpSpPr>
          <a:xfrm>
            <a:off x="5264192" y="3593590"/>
            <a:ext cx="2226301" cy="2226301"/>
            <a:chOff x="5264192" y="3593590"/>
            <a:chExt cx="2226301" cy="2226301"/>
          </a:xfrm>
        </p:grpSpPr>
        <p:pic>
          <p:nvPicPr>
            <p:cNvPr id="22" name="Picture 58" descr="Fichier:Blue computer icon.svg"/>
            <p:cNvPicPr>
              <a:picLocks noChangeAspect="1" noChangeArrowheads="1"/>
            </p:cNvPicPr>
            <p:nvPr/>
          </p:nvPicPr>
          <p:blipFill>
            <a:blip r:embed="rId5">
              <a:extLst>
                <a:ext uri="{BEBA8EAE-BF5A-486C-A8C5-ECC9F3942E4B}">
                  <a14:imgProps xmlns:a14="http://schemas.microsoft.com/office/drawing/2010/main">
                    <a14:imgLayer r:embed="rId6">
                      <a14:imgEffect>
                        <a14:artisticPencilSketch/>
                      </a14:imgEffect>
                      <a14:imgEffect>
                        <a14:colorTemperature colorTemp="9465"/>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64192" y="3593590"/>
              <a:ext cx="2226301" cy="2226301"/>
            </a:xfrm>
            <a:prstGeom prst="rect">
              <a:avLst/>
            </a:prstGeom>
            <a:noFill/>
            <a:effectLst>
              <a:glow rad="127000">
                <a:schemeClr val="tx1">
                  <a:lumMod val="95000"/>
                  <a:lumOff val="5000"/>
                </a:schemeClr>
              </a:glo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7683" y="4085147"/>
              <a:ext cx="1374094" cy="430887"/>
            </a:xfrm>
            <a:prstGeom prst="rect">
              <a:avLst/>
            </a:prstGeom>
          </p:spPr>
          <p:txBody>
            <a:bodyPr wrap="none">
              <a:spAutoFit/>
            </a:bodyPr>
            <a:lstStyle/>
            <a:p>
              <a:pPr algn="ctr"/>
              <a:r>
                <a:rPr lang="fr-FR" sz="1100" dirty="0"/>
                <a:t>8 bits/couleur</a:t>
              </a:r>
            </a:p>
            <a:p>
              <a:pPr algn="ctr"/>
              <a:r>
                <a:rPr lang="fr-FR" sz="1100" dirty="0"/>
                <a:t>RGB </a:t>
              </a:r>
            </a:p>
          </p:txBody>
        </p:sp>
      </p:grpSp>
      <p:pic>
        <p:nvPicPr>
          <p:cNvPr id="12" name="Picture 2" descr="Cyclic colormaps"/>
          <p:cNvPicPr>
            <a:picLocks noChangeAspect="1" noChangeArrowheads="1"/>
          </p:cNvPicPr>
          <p:nvPr/>
        </p:nvPicPr>
        <p:blipFill rotWithShape="1">
          <a:blip r:embed="rId7">
            <a:extLst>
              <a:ext uri="{28A0092B-C50C-407E-A947-70E740481C1C}">
                <a14:useLocalDpi xmlns:a14="http://schemas.microsoft.com/office/drawing/2010/main" val="0"/>
              </a:ext>
            </a:extLst>
          </a:blip>
          <a:srcRect l="19273" t="67432" b="10307"/>
          <a:stretch/>
        </p:blipFill>
        <p:spPr bwMode="auto">
          <a:xfrm>
            <a:off x="8121567" y="6364753"/>
            <a:ext cx="3938142" cy="25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r>
              <a:rPr lang="fr-FR" noProof="1"/>
              <a:t/>
            </a:r>
            <a:br>
              <a:rPr lang="fr-FR" noProof="1"/>
            </a:br>
            <a:endParaRPr lang="fr-FR" dirty="0"/>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b="1" noProof="1"/>
              <a:t>Introduction</a:t>
            </a:r>
          </a:p>
          <a:p>
            <a:pPr marL="881063" lvl="2" indent="-342900">
              <a:buFont typeface="+mj-lt"/>
              <a:buAutoNum type="alphaLcParenR"/>
            </a:pPr>
            <a:r>
              <a:rPr lang="fr-FR" noProof="1"/>
              <a:t>Généralité </a:t>
            </a:r>
          </a:p>
          <a:p>
            <a:pPr marL="881063" lvl="2" indent="-342900">
              <a:buFont typeface="+mj-lt"/>
              <a:buAutoNum type="alphaLcParenR"/>
            </a:pPr>
            <a:r>
              <a:rPr lang="fr-FR" noProof="1"/>
              <a:t>Composition d’un système de vision</a:t>
            </a:r>
          </a:p>
          <a:p>
            <a:pPr marL="881063" lvl="2" indent="-342900">
              <a:buFont typeface="+mj-lt"/>
              <a:buAutoNum type="alphaLcParenR"/>
            </a:pPr>
            <a:r>
              <a:rPr lang="fr-FR" noProof="1"/>
              <a:t>Exemples</a:t>
            </a:r>
          </a:p>
          <a:p>
            <a:pPr marL="881063" lvl="2" indent="-342900">
              <a:buFont typeface="+mj-lt"/>
              <a:buAutoNum type="alphaLcParenR"/>
            </a:pPr>
            <a:r>
              <a:rPr lang="fr-FR" noProof="1"/>
              <a:t>Domaines d’activité</a:t>
            </a:r>
          </a:p>
          <a:p>
            <a:pPr marL="606425" lvl="1" indent="-342900" rtl="0">
              <a:buFont typeface="+mj-lt"/>
              <a:buAutoNum type="arabicPeriod"/>
            </a:pPr>
            <a:r>
              <a:rPr lang="fr-FR" noProof="1"/>
              <a:t>Caméra</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3</a:t>
            </a:fld>
            <a:endParaRPr lang="fr-FR" dirty="0"/>
          </a:p>
        </p:txBody>
      </p:sp>
      <p:pic>
        <p:nvPicPr>
          <p:cNvPr id="8" name="Espace réservé pour une image  7"/>
          <p:cNvPicPr>
            <a:picLocks noGrp="1" noChangeAspect="1"/>
          </p:cNvPicPr>
          <p:nvPr>
            <p:ph type="pic" sz="quarter" idx="19"/>
          </p:nvPr>
        </p:nvPicPr>
        <p:blipFill>
          <a:blip r:embed="rId5"/>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l="7918" r="7918"/>
          <a:stretch>
            <a:fillRect/>
          </a:stretch>
        </p:blipFill>
        <p:spPr/>
      </p:pic>
      <p:pic>
        <p:nvPicPr>
          <p:cNvPr id="14" name="Espace réservé pour une image  13"/>
          <p:cNvPicPr>
            <a:picLocks noGrp="1" noChangeAspect="1"/>
          </p:cNvPicPr>
          <p:nvPr>
            <p:ph type="pic" sz="quarter" idx="17"/>
          </p:nvPr>
        </p:nvPicPr>
        <p:blipFill>
          <a:blip r:embed="rId7"/>
          <a:srcRect l="1425" r="1425"/>
          <a:stretch>
            <a:fillRect/>
          </a:stretch>
        </p:blipFill>
        <p:spPr>
          <a:prstGeom prst="rect">
            <a:avLst/>
          </a:prstGeom>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097655" y="5691565"/>
            <a:ext cx="1347128"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63" name="ZoneTexte 62"/>
          <p:cNvSpPr txBox="1"/>
          <p:nvPr/>
        </p:nvSpPr>
        <p:spPr>
          <a:xfrm>
            <a:off x="241909" y="915500"/>
            <a:ext cx="8816366" cy="369332"/>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Exemple avec un capteur 10bits (1024 niveaux de gris)</a:t>
            </a:r>
          </a:p>
        </p:txBody>
      </p:sp>
      <p:grpSp>
        <p:nvGrpSpPr>
          <p:cNvPr id="17" name="Groupe 16"/>
          <p:cNvGrpSpPr/>
          <p:nvPr/>
        </p:nvGrpSpPr>
        <p:grpSpPr>
          <a:xfrm>
            <a:off x="640409" y="1369793"/>
            <a:ext cx="6382289" cy="345596"/>
            <a:chOff x="643269" y="994064"/>
            <a:chExt cx="6382289" cy="345596"/>
          </a:xfrm>
        </p:grpSpPr>
        <p:sp>
          <p:nvSpPr>
            <p:cNvPr id="6" name="Rectangle 5"/>
            <p:cNvSpPr/>
            <p:nvPr/>
          </p:nvSpPr>
          <p:spPr>
            <a:xfrm>
              <a:off x="643269" y="1001106"/>
              <a:ext cx="2843036" cy="338554"/>
            </a:xfrm>
            <a:prstGeom prst="rect">
              <a:avLst/>
            </a:prstGeom>
          </p:spPr>
          <p:txBody>
            <a:bodyPr wrap="square">
              <a:spAutoFit/>
            </a:bodyPr>
            <a:lstStyle/>
            <a:p>
              <a:r>
                <a:rPr lang="pt-BR" sz="1600" dirty="0">
                  <a:latin typeface="Roboto"/>
                </a:rPr>
                <a:t>Intervalle [768 – 1024[</a:t>
              </a:r>
              <a:endParaRPr lang="fr-FR" sz="1600" dirty="0"/>
            </a:p>
          </p:txBody>
        </p:sp>
        <p:sp>
          <p:nvSpPr>
            <p:cNvPr id="9" name="Rectangle 8"/>
            <p:cNvSpPr/>
            <p:nvPr/>
          </p:nvSpPr>
          <p:spPr>
            <a:xfrm>
              <a:off x="4923701" y="994064"/>
              <a:ext cx="2101857" cy="338554"/>
            </a:xfrm>
            <a:prstGeom prst="rect">
              <a:avLst/>
            </a:prstGeom>
          </p:spPr>
          <p:txBody>
            <a:bodyPr wrap="none">
              <a:spAutoFit/>
            </a:bodyPr>
            <a:lstStyle/>
            <a:p>
              <a:r>
                <a:rPr lang="pt-BR" sz="1600" dirty="0">
                  <a:latin typeface="Roboto"/>
                </a:rPr>
                <a:t>Intervalle [384 – 640[</a:t>
              </a:r>
              <a:endParaRPr lang="fr-FR" sz="1600" dirty="0"/>
            </a:p>
          </p:txBody>
        </p:sp>
      </p:grpSp>
      <p:grpSp>
        <p:nvGrpSpPr>
          <p:cNvPr id="13" name="Groupe 12"/>
          <p:cNvGrpSpPr/>
          <p:nvPr/>
        </p:nvGrpSpPr>
        <p:grpSpPr>
          <a:xfrm>
            <a:off x="131513" y="1708986"/>
            <a:ext cx="11761687" cy="2565330"/>
            <a:chOff x="67659" y="3393517"/>
            <a:chExt cx="11761687" cy="2565330"/>
          </a:xfrm>
        </p:grpSpPr>
        <p:pic>
          <p:nvPicPr>
            <p:cNvPr id="6150" name="Picture 6" descr="photo-architecture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 y="3393517"/>
              <a:ext cx="3846792" cy="25653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oto-architecture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651"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hoto-architectur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553" y="3393517"/>
              <a:ext cx="3846793" cy="2565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e 13"/>
          <p:cNvGrpSpPr/>
          <p:nvPr/>
        </p:nvGrpSpPr>
        <p:grpSpPr>
          <a:xfrm>
            <a:off x="276501" y="4683834"/>
            <a:ext cx="3570852" cy="402486"/>
            <a:chOff x="242461" y="1373000"/>
            <a:chExt cx="6896100" cy="565854"/>
          </a:xfrm>
        </p:grpSpPr>
        <p:sp>
          <p:nvSpPr>
            <p:cNvPr id="4" name="Rectangle 3"/>
            <p:cNvSpPr/>
            <p:nvPr/>
          </p:nvSpPr>
          <p:spPr>
            <a:xfrm>
              <a:off x="242461" y="1373000"/>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182790" y="1403000"/>
              <a:ext cx="1927211" cy="50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4059974" y="4681134"/>
            <a:ext cx="3655937" cy="405186"/>
            <a:chOff x="242461" y="2100331"/>
            <a:chExt cx="6896100" cy="565854"/>
          </a:xfrm>
        </p:grpSpPr>
        <p:sp>
          <p:nvSpPr>
            <p:cNvPr id="19" name="Rectangle 18"/>
            <p:cNvSpPr/>
            <p:nvPr/>
          </p:nvSpPr>
          <p:spPr>
            <a:xfrm>
              <a:off x="242461" y="2100331"/>
              <a:ext cx="6896100"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875598" y="2140781"/>
              <a:ext cx="1724809"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 name="Groupe 15"/>
          <p:cNvGrpSpPr/>
          <p:nvPr/>
        </p:nvGrpSpPr>
        <p:grpSpPr>
          <a:xfrm>
            <a:off x="8016201" y="4632343"/>
            <a:ext cx="3686143" cy="435439"/>
            <a:chOff x="241909" y="2857085"/>
            <a:chExt cx="6582695" cy="565854"/>
          </a:xfrm>
        </p:grpSpPr>
        <p:sp>
          <p:nvSpPr>
            <p:cNvPr id="21" name="Rectangle 20"/>
            <p:cNvSpPr/>
            <p:nvPr/>
          </p:nvSpPr>
          <p:spPr>
            <a:xfrm>
              <a:off x="241909" y="2857085"/>
              <a:ext cx="6582695" cy="565854"/>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64217" y="2898672"/>
              <a:ext cx="1515438" cy="484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p:cNvSpPr/>
          <p:nvPr/>
        </p:nvSpPr>
        <p:spPr>
          <a:xfrm>
            <a:off x="4097655" y="5691565"/>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59356" y="5688864"/>
            <a:ext cx="2575284" cy="40248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59357" y="5688864"/>
            <a:ext cx="3570852"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8029262" y="5688864"/>
            <a:ext cx="3655937" cy="40518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9286920" cy="540000"/>
          </a:xfrm>
        </p:spPr>
        <p:txBody>
          <a:bodyPr rtlCol="0"/>
          <a:lstStyle/>
          <a:p>
            <a:pPr rtl="0"/>
            <a:r>
              <a:rPr lang="fr-FR" dirty="0"/>
              <a:t>Dynamique des capteurs et écran de visualisation</a:t>
            </a:r>
          </a:p>
        </p:txBody>
      </p:sp>
      <p:sp>
        <p:nvSpPr>
          <p:cNvPr id="38" name="Rectangle 37"/>
          <p:cNvSpPr/>
          <p:nvPr/>
        </p:nvSpPr>
        <p:spPr>
          <a:xfrm>
            <a:off x="8749394" y="1316834"/>
            <a:ext cx="1874231" cy="338554"/>
          </a:xfrm>
          <a:prstGeom prst="rect">
            <a:avLst/>
          </a:prstGeom>
        </p:spPr>
        <p:txBody>
          <a:bodyPr wrap="none">
            <a:spAutoFit/>
          </a:bodyPr>
          <a:lstStyle/>
          <a:p>
            <a:r>
              <a:rPr lang="pt-BR" sz="1600" dirty="0">
                <a:latin typeface="Roboto"/>
              </a:rPr>
              <a:t>Intervalle [0 – 256[</a:t>
            </a:r>
            <a:endParaRPr lang="fr-FR" sz="1600" dirty="0"/>
          </a:p>
        </p:txBody>
      </p:sp>
      <p:sp>
        <p:nvSpPr>
          <p:cNvPr id="40" name="Rectangle 39"/>
          <p:cNvSpPr/>
          <p:nvPr/>
        </p:nvSpPr>
        <p:spPr>
          <a:xfrm>
            <a:off x="276501" y="4328098"/>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5" name="Rectangle 44"/>
          <p:cNvSpPr/>
          <p:nvPr/>
        </p:nvSpPr>
        <p:spPr>
          <a:xfrm>
            <a:off x="623265" y="6127682"/>
            <a:ext cx="2843036" cy="338554"/>
          </a:xfrm>
          <a:prstGeom prst="rect">
            <a:avLst/>
          </a:prstGeom>
        </p:spPr>
        <p:txBody>
          <a:bodyPr wrap="square">
            <a:spAutoFit/>
          </a:bodyPr>
          <a:lstStyle/>
          <a:p>
            <a:r>
              <a:rPr lang="pt-BR" sz="1600" dirty="0">
                <a:latin typeface="Roboto"/>
              </a:rPr>
              <a:t>Affiché par l’écran</a:t>
            </a:r>
            <a:endParaRPr lang="fr-FR" sz="1600" dirty="0"/>
          </a:p>
        </p:txBody>
      </p:sp>
      <p:sp>
        <p:nvSpPr>
          <p:cNvPr id="48" name="Rectangle 47"/>
          <p:cNvSpPr/>
          <p:nvPr/>
        </p:nvSpPr>
        <p:spPr>
          <a:xfrm>
            <a:off x="4009692" y="4353183"/>
            <a:ext cx="2843036" cy="338554"/>
          </a:xfrm>
          <a:prstGeom prst="rect">
            <a:avLst/>
          </a:prstGeom>
        </p:spPr>
        <p:txBody>
          <a:bodyPr wrap="square">
            <a:spAutoFit/>
          </a:bodyPr>
          <a:lstStyle/>
          <a:p>
            <a:r>
              <a:rPr lang="pt-BR" sz="1600" dirty="0">
                <a:latin typeface="Roboto"/>
              </a:rPr>
              <a:t>Dynamique capteur</a:t>
            </a:r>
            <a:endParaRPr lang="fr-FR" sz="1600" dirty="0"/>
          </a:p>
        </p:txBody>
      </p:sp>
      <p:sp>
        <p:nvSpPr>
          <p:cNvPr id="49" name="Rectangle 48"/>
          <p:cNvSpPr/>
          <p:nvPr/>
        </p:nvSpPr>
        <p:spPr>
          <a:xfrm>
            <a:off x="7901298" y="4291796"/>
            <a:ext cx="2843036" cy="338554"/>
          </a:xfrm>
          <a:prstGeom prst="rect">
            <a:avLst/>
          </a:prstGeom>
        </p:spPr>
        <p:txBody>
          <a:bodyPr wrap="square">
            <a:spAutoFit/>
          </a:bodyPr>
          <a:lstStyle/>
          <a:p>
            <a:r>
              <a:rPr lang="pt-BR" sz="1600" dirty="0">
                <a:latin typeface="Roboto"/>
              </a:rPr>
              <a:t>Dynamique capteur</a:t>
            </a:r>
            <a:endParaRPr lang="fr-FR" sz="1600" dirty="0"/>
          </a:p>
        </p:txBody>
      </p:sp>
      <p:pic>
        <p:nvPicPr>
          <p:cNvPr id="55" name="Picture 4" descr="Attention - Icônes panneaux gratu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696630" y="192776"/>
            <a:ext cx="1031238" cy="103123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7928532" y="5084241"/>
            <a:ext cx="3210923" cy="338554"/>
          </a:xfrm>
          <a:prstGeom prst="rect">
            <a:avLst/>
          </a:prstGeom>
        </p:spPr>
        <p:txBody>
          <a:bodyPr wrap="square">
            <a:spAutoFit/>
          </a:bodyPr>
          <a:lstStyle/>
          <a:p>
            <a:r>
              <a:rPr lang="pt-BR" sz="1600" dirty="0">
                <a:latin typeface="Roboto"/>
              </a:rPr>
              <a:t>Intervalle d’observation à l’écran</a:t>
            </a:r>
            <a:endParaRPr lang="fr-FR" sz="1600" dirty="0"/>
          </a:p>
        </p:txBody>
      </p:sp>
      <p:sp>
        <p:nvSpPr>
          <p:cNvPr id="57" name="Rectangle 56"/>
          <p:cNvSpPr/>
          <p:nvPr/>
        </p:nvSpPr>
        <p:spPr>
          <a:xfrm>
            <a:off x="711330" y="5075717"/>
            <a:ext cx="3210923" cy="338554"/>
          </a:xfrm>
          <a:prstGeom prst="rect">
            <a:avLst/>
          </a:prstGeom>
        </p:spPr>
        <p:txBody>
          <a:bodyPr wrap="square">
            <a:spAutoFit/>
          </a:bodyPr>
          <a:lstStyle/>
          <a:p>
            <a:r>
              <a:rPr lang="pt-BR" sz="1600" dirty="0">
                <a:latin typeface="Roboto"/>
              </a:rPr>
              <a:t>Intervalle d’observation à l’écran</a:t>
            </a:r>
            <a:endParaRPr lang="fr-FR" sz="1600" dirty="0"/>
          </a:p>
        </p:txBody>
      </p:sp>
      <p:sp>
        <p:nvSpPr>
          <p:cNvPr id="58" name="Rectangle 57"/>
          <p:cNvSpPr/>
          <p:nvPr/>
        </p:nvSpPr>
        <p:spPr>
          <a:xfrm>
            <a:off x="4550251" y="6121416"/>
            <a:ext cx="2843036" cy="338554"/>
          </a:xfrm>
          <a:prstGeom prst="rect">
            <a:avLst/>
          </a:prstGeom>
        </p:spPr>
        <p:txBody>
          <a:bodyPr wrap="square">
            <a:spAutoFit/>
          </a:bodyPr>
          <a:lstStyle/>
          <a:p>
            <a:r>
              <a:rPr lang="pt-BR" sz="1600" dirty="0">
                <a:latin typeface="Roboto"/>
              </a:rPr>
              <a:t>Affiché par l’écran</a:t>
            </a:r>
            <a:endParaRPr lang="fr-FR" sz="1600" dirty="0"/>
          </a:p>
        </p:txBody>
      </p:sp>
      <p:sp>
        <p:nvSpPr>
          <p:cNvPr id="59" name="Rectangle 58"/>
          <p:cNvSpPr/>
          <p:nvPr/>
        </p:nvSpPr>
        <p:spPr>
          <a:xfrm>
            <a:off x="8817340" y="6076657"/>
            <a:ext cx="2843036" cy="338554"/>
          </a:xfrm>
          <a:prstGeom prst="rect">
            <a:avLst/>
          </a:prstGeom>
        </p:spPr>
        <p:txBody>
          <a:bodyPr wrap="square">
            <a:spAutoFit/>
          </a:bodyPr>
          <a:lstStyle/>
          <a:p>
            <a:r>
              <a:rPr lang="pt-BR" sz="1600" dirty="0">
                <a:latin typeface="Roboto"/>
              </a:rPr>
              <a:t>Affiché par l’écran</a:t>
            </a:r>
            <a:endParaRPr lang="fr-FR" sz="1600" dirty="0"/>
          </a:p>
        </p:txBody>
      </p:sp>
      <p:sp>
        <p:nvSpPr>
          <p:cNvPr id="60" name="Rectangle 59"/>
          <p:cNvSpPr/>
          <p:nvPr/>
        </p:nvSpPr>
        <p:spPr>
          <a:xfrm>
            <a:off x="4457584" y="5084276"/>
            <a:ext cx="3210923" cy="338554"/>
          </a:xfrm>
          <a:prstGeom prst="rect">
            <a:avLst/>
          </a:prstGeom>
        </p:spPr>
        <p:txBody>
          <a:bodyPr wrap="square">
            <a:spAutoFit/>
          </a:bodyPr>
          <a:lstStyle/>
          <a:p>
            <a:r>
              <a:rPr lang="pt-BR" sz="1600" dirty="0">
                <a:latin typeface="Roboto"/>
              </a:rPr>
              <a:t>Intervalle d’observation à l’écran</a:t>
            </a:r>
            <a:endParaRPr lang="fr-FR" sz="1600" dirty="0"/>
          </a:p>
        </p:txBody>
      </p:sp>
      <p:sp>
        <p:nvSpPr>
          <p:cNvPr id="43" name="Rectangle 42"/>
          <p:cNvSpPr/>
          <p:nvPr/>
        </p:nvSpPr>
        <p:spPr>
          <a:xfrm>
            <a:off x="2834640" y="5693626"/>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69606" y="5697324"/>
            <a:ext cx="975337" cy="389771"/>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8028693" y="5692850"/>
            <a:ext cx="848608" cy="383807"/>
          </a:xfrm>
          <a:prstGeom prst="rect">
            <a:avLst/>
          </a:prstGeom>
          <a:gradFill flip="none" rotWithShape="1">
            <a:gsLst>
              <a:gs pos="0">
                <a:schemeClr val="tx1"/>
              </a:gs>
              <a:gs pos="100000">
                <a:schemeClr val="bg1"/>
              </a:gs>
            </a:gsLst>
            <a:lin ang="0" scaled="1"/>
            <a:tileRect/>
          </a:gra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493361" y="5700087"/>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2" name="Rectangle 61"/>
          <p:cNvSpPr/>
          <p:nvPr/>
        </p:nvSpPr>
        <p:spPr>
          <a:xfrm>
            <a:off x="4652394" y="5707325"/>
            <a:ext cx="366080" cy="369332"/>
          </a:xfrm>
          <a:prstGeom prst="rect">
            <a:avLst/>
          </a:prstGeom>
        </p:spPr>
        <p:txBody>
          <a:bodyPr wrap="square">
            <a:spAutoFit/>
          </a:bodyPr>
          <a:lstStyle/>
          <a:p>
            <a:r>
              <a:rPr lang="pt-BR" dirty="0">
                <a:solidFill>
                  <a:schemeClr val="accent2"/>
                </a:solidFill>
                <a:latin typeface="Roboto"/>
              </a:rPr>
              <a:t>0</a:t>
            </a:r>
            <a:endParaRPr lang="fr-FR" dirty="0">
              <a:solidFill>
                <a:schemeClr val="accent2"/>
              </a:solidFill>
            </a:endParaRPr>
          </a:p>
        </p:txBody>
      </p:sp>
      <p:sp>
        <p:nvSpPr>
          <p:cNvPr id="64" name="Rectangle 63"/>
          <p:cNvSpPr/>
          <p:nvPr/>
        </p:nvSpPr>
        <p:spPr>
          <a:xfrm>
            <a:off x="6809836" y="571406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
        <p:nvSpPr>
          <p:cNvPr id="65" name="Rectangle 64"/>
          <p:cNvSpPr/>
          <p:nvPr/>
        </p:nvSpPr>
        <p:spPr>
          <a:xfrm>
            <a:off x="9688015" y="5688225"/>
            <a:ext cx="858671" cy="369332"/>
          </a:xfrm>
          <a:prstGeom prst="rect">
            <a:avLst/>
          </a:prstGeom>
        </p:spPr>
        <p:txBody>
          <a:bodyPr wrap="square">
            <a:spAutoFit/>
          </a:bodyPr>
          <a:lstStyle/>
          <a:p>
            <a:r>
              <a:rPr lang="pt-BR" dirty="0">
                <a:solidFill>
                  <a:schemeClr val="accent2"/>
                </a:solidFill>
                <a:latin typeface="Roboto"/>
              </a:rPr>
              <a:t>255</a:t>
            </a:r>
            <a:endParaRPr lang="fr-FR" dirty="0">
              <a:solidFill>
                <a:schemeClr val="accent2"/>
              </a:solidFill>
            </a:endParaRPr>
          </a:p>
        </p:txBody>
      </p:sp>
    </p:spTree>
    <p:extLst>
      <p:ext uri="{BB962C8B-B14F-4D97-AF65-F5344CB8AC3E}">
        <p14:creationId xmlns:p14="http://schemas.microsoft.com/office/powerpoint/2010/main" val="302835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smtClean="0">
              <a:latin typeface="Arial" panose="020B0604020202020204" pitchFamily="34" charset="0"/>
              <a:cs typeface="Arial" panose="020B0604020202020204" pitchFamily="34" charset="0"/>
            </a:endParaRPr>
          </a:p>
          <a:p>
            <a:pPr algn="just"/>
            <a:r>
              <a:rPr lang="fr-FR" dirty="0" smtClean="0">
                <a:latin typeface="Arial" panose="020B0604020202020204" pitchFamily="34" charset="0"/>
                <a:cs typeface="Arial" panose="020B0604020202020204" pitchFamily="34" charset="0"/>
              </a:rPr>
              <a:t>Pixel dépendant.</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Partiellement corrigeable par une calibration de la caméra.</a:t>
            </a: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196" y="4550580"/>
            <a:ext cx="190949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a:latin typeface="Arial" panose="020B0604020202020204" pitchFamily="34" charset="0"/>
                <a:cs typeface="Arial" panose="020B0604020202020204" pitchFamily="34" charset="0"/>
              </a:rPr>
              <a:t>Photonique</a:t>
            </a:r>
          </a:p>
        </p:txBody>
      </p:sp>
      <mc:AlternateContent xmlns:mc="http://schemas.openxmlformats.org/markup-compatibility/2006" xmlns:a14="http://schemas.microsoft.com/office/drawing/2010/main">
        <mc:Choice Requires="a14">
          <p:sp>
            <p:nvSpPr>
              <p:cNvPr id="60" name="ZoneTexte 59"/>
              <p:cNvSpPr txBox="1"/>
              <p:nvPr/>
            </p:nvSpPr>
            <p:spPr>
              <a:xfrm>
                <a:off x="10531981" y="1827539"/>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31981" y="1827539"/>
                <a:ext cx="397032" cy="276999"/>
              </a:xfrm>
              <a:prstGeom prst="rect">
                <a:avLst/>
              </a:prstGeom>
              <a:blipFill>
                <a:blip r:embed="rId8"/>
                <a:stretch>
                  <a:fillRect b="-4444"/>
                </a:stretch>
              </a:blipFill>
            </p:spPr>
            <p:txBody>
              <a:bodyPr/>
              <a:lstStyle/>
              <a:p>
                <a:r>
                  <a:rPr lang="fr-FR">
                    <a:noFill/>
                  </a:rPr>
                  <a:t> </a:t>
                </a:r>
              </a:p>
            </p:txBody>
          </p:sp>
        </mc:Fallback>
      </mc:AlternateContent>
      <p:grpSp>
        <p:nvGrpSpPr>
          <p:cNvPr id="6" name="Groupe 5"/>
          <p:cNvGrpSpPr/>
          <p:nvPr/>
        </p:nvGrpSpPr>
        <p:grpSpPr>
          <a:xfrm>
            <a:off x="104503" y="984069"/>
            <a:ext cx="7248797" cy="5460274"/>
            <a:chOff x="104503" y="984069"/>
            <a:chExt cx="7248797" cy="5460274"/>
          </a:xfrm>
        </p:grpSpPr>
        <p:grpSp>
          <p:nvGrpSpPr>
            <p:cNvPr id="51" name="Groupe 50"/>
            <p:cNvGrpSpPr/>
            <p:nvPr/>
          </p:nvGrpSpPr>
          <p:grpSpPr>
            <a:xfrm>
              <a:off x="104503" y="984069"/>
              <a:ext cx="7248797" cy="5460274"/>
              <a:chOff x="104503" y="984069"/>
              <a:chExt cx="7248797" cy="5460274"/>
            </a:xfrm>
          </p:grpSpPr>
          <p:sp>
            <p:nvSpPr>
              <p:cNvPr id="52" name="Rectangle 51"/>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4" name="Picture 4" descr="Photodiode — Wikipéd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e 58"/>
              <p:cNvGrpSpPr/>
              <p:nvPr/>
            </p:nvGrpSpPr>
            <p:grpSpPr>
              <a:xfrm rot="1087693">
                <a:off x="503356" y="1603766"/>
                <a:ext cx="999577" cy="1064367"/>
                <a:chOff x="519642" y="3568345"/>
                <a:chExt cx="999577" cy="1064367"/>
              </a:xfrm>
            </p:grpSpPr>
            <p:sp>
              <p:nvSpPr>
                <p:cNvPr id="129" name="Forme libre 128"/>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30" name="Forme libre 129"/>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Forme libre 130"/>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63" name="Organigramme : Délai 62"/>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ZoneTexte 63"/>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67" name="ZoneTexte 66"/>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68" name="ZoneTexte 67"/>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69" name="Connecteur en arc 68"/>
              <p:cNvCxnSpPr>
                <a:stCxn id="54" idx="3"/>
                <a:endCxn id="127"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0" name="Connecteur en arc 69"/>
              <p:cNvCxnSpPr>
                <a:stCxn id="127" idx="3"/>
                <a:endCxn id="118"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10"/>
                    <a:stretch>
                      <a:fillRect b="-2174"/>
                    </a:stretch>
                  </a:blipFill>
                </p:spPr>
                <p:txBody>
                  <a:bodyPr/>
                  <a:lstStyle/>
                  <a:p>
                    <a:r>
                      <a:rPr lang="fr-FR">
                        <a:noFill/>
                      </a:rPr>
                      <a:t> </a:t>
                    </a:r>
                  </a:p>
                </p:txBody>
              </p:sp>
            </mc:Fallback>
          </mc:AlternateContent>
          <p:grpSp>
            <p:nvGrpSpPr>
              <p:cNvPr id="73" name="Groupe 72"/>
              <p:cNvGrpSpPr/>
              <p:nvPr/>
            </p:nvGrpSpPr>
            <p:grpSpPr>
              <a:xfrm>
                <a:off x="2690729" y="3084475"/>
                <a:ext cx="2361044" cy="1346259"/>
                <a:chOff x="2516218" y="3084475"/>
                <a:chExt cx="2361044" cy="1346259"/>
              </a:xfrm>
            </p:grpSpPr>
            <p:grpSp>
              <p:nvGrpSpPr>
                <p:cNvPr id="122" name="Groupe 121"/>
                <p:cNvGrpSpPr/>
                <p:nvPr/>
              </p:nvGrpSpPr>
              <p:grpSpPr>
                <a:xfrm>
                  <a:off x="2516218" y="3084475"/>
                  <a:ext cx="2361044" cy="1346259"/>
                  <a:chOff x="2516218" y="3084475"/>
                  <a:chExt cx="2361044" cy="1346259"/>
                </a:xfrm>
              </p:grpSpPr>
              <p:sp>
                <p:nvSpPr>
                  <p:cNvPr id="127" name="Organigramme : Opération manuelle 126"/>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ZoneTexte 127"/>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a:t>
                    </a:r>
                  </a:p>
                </p:txBody>
              </p:sp>
            </p:grpSp>
            <mc:AlternateContent xmlns:mc="http://schemas.openxmlformats.org/markup-compatibility/2006" xmlns:a14="http://schemas.microsoft.com/office/drawing/2010/main">
              <mc:Choice Requires="a14">
                <p:sp>
                  <p:nvSpPr>
                    <p:cNvPr id="123" name="ZoneTexte 122"/>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3" name="ZoneTexte 122"/>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11"/>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4" name="ZoneTexte 123"/>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1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5" name="ZoneTexte 124"/>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25" name="ZoneTexte 124"/>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6" name="ZoneTexte 125"/>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126" name="ZoneTexte 125"/>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4"/>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74" name="ZoneTexte 73"/>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5"/>
                    <a:stretch>
                      <a:fillRect b="-4444"/>
                    </a:stretch>
                  </a:blipFill>
                </p:spPr>
                <p:txBody>
                  <a:bodyPr/>
                  <a:lstStyle/>
                  <a:p>
                    <a:r>
                      <a:rPr lang="fr-FR">
                        <a:noFill/>
                      </a:rPr>
                      <a:t> </a:t>
                    </a:r>
                  </a:p>
                </p:txBody>
              </p:sp>
            </mc:Fallback>
          </mc:AlternateContent>
          <p:grpSp>
            <p:nvGrpSpPr>
              <p:cNvPr id="75" name="Groupe 74"/>
              <p:cNvGrpSpPr/>
              <p:nvPr/>
            </p:nvGrpSpPr>
            <p:grpSpPr>
              <a:xfrm>
                <a:off x="4145033" y="1468112"/>
                <a:ext cx="2489510" cy="2055702"/>
                <a:chOff x="3412669" y="1466304"/>
                <a:chExt cx="2489510" cy="2055702"/>
              </a:xfrm>
            </p:grpSpPr>
            <p:grpSp>
              <p:nvGrpSpPr>
                <p:cNvPr id="107" name="Groupe 106"/>
                <p:cNvGrpSpPr/>
                <p:nvPr/>
              </p:nvGrpSpPr>
              <p:grpSpPr>
                <a:xfrm>
                  <a:off x="4456102" y="1907761"/>
                  <a:ext cx="1350463" cy="1275430"/>
                  <a:chOff x="4514193" y="4249070"/>
                  <a:chExt cx="1350463" cy="1275430"/>
                </a:xfrm>
              </p:grpSpPr>
              <p:sp>
                <p:nvSpPr>
                  <p:cNvPr id="118" name="Demi-cadre 117"/>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19" name="Groupe 118"/>
                  <p:cNvGrpSpPr/>
                  <p:nvPr/>
                </p:nvGrpSpPr>
                <p:grpSpPr>
                  <a:xfrm>
                    <a:off x="4572002" y="4273324"/>
                    <a:ext cx="1222804" cy="1206726"/>
                    <a:chOff x="4572001" y="4273324"/>
                    <a:chExt cx="1714499" cy="1206726"/>
                  </a:xfrm>
                </p:grpSpPr>
                <p:cxnSp>
                  <p:nvCxnSpPr>
                    <p:cNvPr id="120" name="Connecteur droit 119"/>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09" name="ZoneTexte 108"/>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16" name="ZoneTexte 115"/>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17" name="ZoneTexte 116"/>
                <p:cNvSpPr txBox="1"/>
                <p:nvPr/>
              </p:nvSpPr>
              <p:spPr>
                <a:xfrm>
                  <a:off x="4360489" y="1466304"/>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76" name="Picture 12" descr="Microchip Technology MCP3008-I/P Image agrandie"/>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p:cNvSpPr txBox="1"/>
              <p:nvPr/>
            </p:nvSpPr>
            <p:spPr>
              <a:xfrm>
                <a:off x="5499822" y="4616370"/>
                <a:ext cx="1541690" cy="830997"/>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78" name="Picture 16" descr="Conversion d'un signal analogique en signal numérique - myMaxicour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en arc 83"/>
              <p:cNvCxnSpPr>
                <a:stCxn id="109" idx="3"/>
                <a:endCxn id="76"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87" name="Connecteur en arc 86"/>
              <p:cNvCxnSpPr>
                <a:endCxn id="94"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94" name="Picture 10" descr="Tout savoir sur les perroquets I Parrot World"/>
              <p:cNvPicPr>
                <a:picLocks noChangeAspect="1" noChangeArrowheads="1"/>
              </p:cNvPicPr>
              <p:nvPr/>
            </p:nvPicPr>
            <p:blipFill>
              <a:blip r:embed="rId19">
                <a:extLst>
                  <a:ext uri="{BEBA8EAE-BF5A-486C-A8C5-ECC9F3942E4B}">
                    <a14:imgProps xmlns:a14="http://schemas.microsoft.com/office/drawing/2010/main">
                      <a14:imgLayer r:embed="rId2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3687736" y="4575606"/>
                <a:ext cx="1561068" cy="369332"/>
              </a:xfrm>
              <a:prstGeom prst="rect">
                <a:avLst/>
              </a:prstGeom>
            </p:spPr>
            <p:txBody>
              <a:bodyPr wrap="none">
                <a:spAutoFit/>
              </a:bodyPr>
              <a:lstStyle/>
              <a:p>
                <a:r>
                  <a:rPr lang="fr-FR" dirty="0"/>
                  <a:t>01010101110</a:t>
                </a:r>
              </a:p>
            </p:txBody>
          </p:sp>
          <p:sp>
            <p:nvSpPr>
              <p:cNvPr id="105" name="ZoneTexte 104"/>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55" name="ZoneTexte 54"/>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5" name="ZoneTexte 54"/>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21"/>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56" name="ZoneTexte 55"/>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22"/>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7" name="ZoneTexte 56"/>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57" name="ZoneTexte 56"/>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3"/>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057315" y="2338473"/>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057315" y="2338473"/>
                  <a:ext cx="354584" cy="246221"/>
                </a:xfrm>
                <a:prstGeom prst="rect">
                  <a:avLst/>
                </a:prstGeom>
                <a:blipFill>
                  <a:blip r:embed="rId24"/>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5" name="ZoneTexte 64"/>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5" name="ZoneTexte 64"/>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5"/>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6" name="ZoneTexte 65"/>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66" name="ZoneTexte 65"/>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6"/>
                  <a:stretch>
                    <a:fillRect b="-2500"/>
                  </a:stretch>
                </a:blipFill>
              </p:spPr>
              <p:txBody>
                <a:bodyPr/>
                <a:lstStyle/>
                <a:p>
                  <a:r>
                    <a:rPr lang="fr-FR">
                      <a:noFill/>
                    </a:rPr>
                    <a:t> </a:t>
                  </a:r>
                </a:p>
              </p:txBody>
            </p:sp>
          </mc:Fallback>
        </mc:AlternateContent>
      </p:grpSp>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8007" y="2092411"/>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8007" y="2092411"/>
                <a:ext cx="397480" cy="276999"/>
              </a:xfrm>
              <a:prstGeom prst="rect">
                <a:avLst/>
              </a:prstGeom>
              <a:blipFill>
                <a:blip r:embed="rId27"/>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1" name="ZoneTexte 80"/>
              <p:cNvSpPr txBox="1"/>
              <p:nvPr/>
            </p:nvSpPr>
            <p:spPr>
              <a:xfrm>
                <a:off x="4538894" y="314054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b="1" i="1" smtClean="0">
                              <a:solidFill>
                                <a:srgbClr val="FFC000"/>
                              </a:solidFill>
                              <a:latin typeface="Cambria Math" panose="02040503050406030204" pitchFamily="18" charset="0"/>
                            </a:rPr>
                          </m:ctrlPr>
                        </m:sSupPr>
                        <m:e>
                          <m:r>
                            <a:rPr lang="fr-FR" sz="1600" b="1" i="1" smtClean="0">
                              <a:solidFill>
                                <a:srgbClr val="FFC000"/>
                              </a:solidFill>
                              <a:latin typeface="Cambria Math" panose="02040503050406030204" pitchFamily="18" charset="0"/>
                            </a:rPr>
                            <m:t>𝒆</m:t>
                          </m:r>
                        </m:e>
                        <m:sup>
                          <m:r>
                            <a:rPr lang="fr-FR" sz="1600" b="1" i="1" smtClean="0">
                              <a:solidFill>
                                <a:srgbClr val="FFC000"/>
                              </a:solidFill>
                              <a:latin typeface="Cambria Math" panose="02040503050406030204" pitchFamily="18" charset="0"/>
                            </a:rPr>
                            <m:t>−</m:t>
                          </m:r>
                        </m:sup>
                      </m:sSup>
                    </m:oMath>
                  </m:oMathPara>
                </a14:m>
                <a:endParaRPr lang="fr-FR" sz="1600" b="1" dirty="0">
                  <a:solidFill>
                    <a:srgbClr val="FFC000"/>
                  </a:solidFill>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538894" y="3140549"/>
                <a:ext cx="354584" cy="246221"/>
              </a:xfrm>
              <a:prstGeom prst="rect">
                <a:avLst/>
              </a:prstGeom>
              <a:blipFill>
                <a:blip r:embed="rId28"/>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3" name="ZoneTexte 82"/>
              <p:cNvSpPr txBox="1"/>
              <p:nvPr/>
            </p:nvSpPr>
            <p:spPr>
              <a:xfrm>
                <a:off x="6904709" y="3581374"/>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3" name="ZoneTexte 82"/>
              <p:cNvSpPr txBox="1">
                <a:spLocks noRot="1" noChangeAspect="1" noMove="1" noResize="1" noEditPoints="1" noAdjustHandles="1" noChangeArrowheads="1" noChangeShapeType="1" noTextEdit="1"/>
              </p:cNvSpPr>
              <p:nvPr/>
            </p:nvSpPr>
            <p:spPr>
              <a:xfrm>
                <a:off x="6904709" y="3581374"/>
                <a:ext cx="397480" cy="276999"/>
              </a:xfrm>
              <a:prstGeom prst="rect">
                <a:avLst/>
              </a:prstGeom>
              <a:blipFill>
                <a:blip r:embed="rId2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6" name="ZoneTexte 85"/>
              <p:cNvSpPr txBox="1"/>
              <p:nvPr/>
            </p:nvSpPr>
            <p:spPr>
              <a:xfrm>
                <a:off x="4564014" y="2434450"/>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6" name="ZoneTexte 85"/>
              <p:cNvSpPr txBox="1">
                <a:spLocks noRot="1" noChangeAspect="1" noMove="1" noResize="1" noEditPoints="1" noAdjustHandles="1" noChangeArrowheads="1" noChangeShapeType="1" noTextEdit="1"/>
              </p:cNvSpPr>
              <p:nvPr/>
            </p:nvSpPr>
            <p:spPr>
              <a:xfrm>
                <a:off x="4564014" y="2434450"/>
                <a:ext cx="397032" cy="276999"/>
              </a:xfrm>
              <a:prstGeom prst="rect">
                <a:avLst/>
              </a:prstGeom>
              <a:blipFill>
                <a:blip r:embed="rId3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p:cNvSpPr txBox="1"/>
              <p:nvPr/>
            </p:nvSpPr>
            <p:spPr>
              <a:xfrm>
                <a:off x="6560926" y="391971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88" name="ZoneTexte 87"/>
              <p:cNvSpPr txBox="1">
                <a:spLocks noRot="1" noChangeAspect="1" noMove="1" noResize="1" noEditPoints="1" noAdjustHandles="1" noChangeArrowheads="1" noChangeShapeType="1" noTextEdit="1"/>
              </p:cNvSpPr>
              <p:nvPr/>
            </p:nvSpPr>
            <p:spPr>
              <a:xfrm>
                <a:off x="6560926" y="3919714"/>
                <a:ext cx="397032" cy="276999"/>
              </a:xfrm>
              <a:prstGeom prst="rect">
                <a:avLst/>
              </a:prstGeom>
              <a:blipFill>
                <a:blip r:embed="rId31"/>
                <a:stretch>
                  <a:fillRect b="-4444"/>
                </a:stretch>
              </a:blipFill>
            </p:spPr>
            <p:txBody>
              <a:bodyPr/>
              <a:lstStyle/>
              <a:p>
                <a:r>
                  <a:rPr lang="fr-FR">
                    <a:noFill/>
                  </a:rPr>
                  <a:t> </a:t>
                </a:r>
              </a:p>
            </p:txBody>
          </p:sp>
        </mc:Fallback>
      </mc:AlternateContent>
    </p:spTree>
    <p:extLst>
      <p:ext uri="{BB962C8B-B14F-4D97-AF65-F5344CB8AC3E}">
        <p14:creationId xmlns:p14="http://schemas.microsoft.com/office/powerpoint/2010/main" val="890217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Bruits</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32</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863214"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 de capteur</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8076050" y="1503592"/>
            <a:ext cx="387172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réponse du capteur dans le noir.</a:t>
            </a:r>
          </a:p>
          <a:p>
            <a:pPr marL="285750" indent="-285750" algn="just">
              <a:buFontTx/>
              <a:buChar char="-"/>
            </a:pPr>
            <a:r>
              <a:rPr lang="fr-FR" dirty="0">
                <a:latin typeface="Arial" panose="020B0604020202020204" pitchFamily="34" charset="0"/>
                <a:cs typeface="Arial" panose="020B0604020202020204" pitchFamily="34" charset="0"/>
              </a:rPr>
              <a:t>Bruit thermique</a:t>
            </a:r>
          </a:p>
          <a:p>
            <a:pPr marL="285750" indent="-285750" algn="just">
              <a:buFontTx/>
              <a:buChar char="-"/>
            </a:pPr>
            <a:r>
              <a:rPr lang="fr-FR" dirty="0">
                <a:latin typeface="Arial" panose="020B0604020202020204" pitchFamily="34" charset="0"/>
                <a:cs typeface="Arial" panose="020B0604020202020204" pitchFamily="34" charset="0"/>
              </a:rPr>
              <a:t>Bruits électroniques </a:t>
            </a:r>
          </a:p>
          <a:p>
            <a:pPr algn="just"/>
            <a:r>
              <a:rPr lang="fr-FR" dirty="0">
                <a:latin typeface="Arial" panose="020B0604020202020204" pitchFamily="34" charset="0"/>
                <a:cs typeface="Arial" panose="020B0604020202020204" pitchFamily="34" charset="0"/>
              </a:rPr>
              <a:t>photodiode (efficacité quantique), électronique (partie analogique),…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Pixel dépendant.</a:t>
            </a:r>
          </a:p>
          <a:p>
            <a:pPr algn="just"/>
            <a:r>
              <a:rPr lang="fr-FR" dirty="0">
                <a:latin typeface="Arial" panose="020B0604020202020204" pitchFamily="34" charset="0"/>
                <a:cs typeface="Arial" panose="020B0604020202020204" pitchFamily="34" charset="0"/>
              </a:rPr>
              <a:t>Partiellement corrigeable par une calibration de la caméra.</a:t>
            </a:r>
          </a:p>
          <a:p>
            <a:pPr algn="just"/>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marL="285750" indent="-285750" algn="just">
              <a:buFontTx/>
              <a:buChar char="-"/>
            </a:pPr>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5565" y="469684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11172483" y="5180631"/>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8" name="ZoneTexte 57"/>
          <p:cNvSpPr txBox="1"/>
          <p:nvPr/>
        </p:nvSpPr>
        <p:spPr>
          <a:xfrm>
            <a:off x="7854325" y="408891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Bruits de « scène »</a:t>
            </a:r>
          </a:p>
        </p:txBody>
      </p:sp>
      <p:sp>
        <p:nvSpPr>
          <p:cNvPr id="4" name="Rectangle 3"/>
          <p:cNvSpPr/>
          <p:nvPr/>
        </p:nvSpPr>
        <p:spPr>
          <a:xfrm>
            <a:off x="8137089" y="4522886"/>
            <a:ext cx="2768707" cy="646331"/>
          </a:xfrm>
          <a:prstGeom prst="rect">
            <a:avLst/>
          </a:prstGeom>
        </p:spPr>
        <p:txBody>
          <a:bodyPr wrap="none">
            <a:spAutoFit/>
          </a:bodyPr>
          <a:lstStyle/>
          <a:p>
            <a:pPr marL="285750" indent="-285750" algn="just">
              <a:buFontTx/>
              <a:buChar char="-"/>
            </a:pPr>
            <a:r>
              <a:rPr lang="fr-FR" dirty="0">
                <a:latin typeface="Arial" panose="020B0604020202020204" pitchFamily="34" charset="0"/>
                <a:cs typeface="Arial" panose="020B0604020202020204" pitchFamily="34" charset="0"/>
              </a:rPr>
              <a:t>Bruit temporel</a:t>
            </a:r>
          </a:p>
          <a:p>
            <a:pPr marL="285750" indent="-285750" algn="just">
              <a:buFontTx/>
              <a:buChar char="-"/>
            </a:pPr>
            <a:r>
              <a:rPr lang="fr-FR" dirty="0" smtClean="0">
                <a:latin typeface="Arial" panose="020B0604020202020204" pitchFamily="34" charset="0"/>
                <a:cs typeface="Arial" panose="020B0604020202020204" pitchFamily="34" charset="0"/>
              </a:rPr>
              <a:t>Photonique / éclairage</a:t>
            </a:r>
            <a:endParaRPr lang="fr-F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0" name="ZoneTexte 59"/>
              <p:cNvSpPr txBox="1"/>
              <p:nvPr/>
            </p:nvSpPr>
            <p:spPr>
              <a:xfrm>
                <a:off x="10527348" y="211394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𝒆</m:t>
                          </m:r>
                        </m:e>
                        <m:sup>
                          <m:r>
                            <a:rPr lang="fr-FR" b="1" i="1" smtClean="0">
                              <a:solidFill>
                                <a:srgbClr val="FF0000"/>
                              </a:solidFill>
                              <a:latin typeface="Cambria Math" panose="02040503050406030204" pitchFamily="18" charset="0"/>
                            </a:rPr>
                            <m:t>−</m:t>
                          </m:r>
                        </m:sup>
                      </m:sSup>
                    </m:oMath>
                  </m:oMathPara>
                </a14:m>
                <a:endParaRPr lang="fr-FR" b="1" dirty="0">
                  <a:solidFill>
                    <a:srgbClr val="FF0000"/>
                  </a:solidFill>
                </a:endParaRPr>
              </a:p>
            </p:txBody>
          </p:sp>
        </mc:Choice>
        <mc:Fallback xmlns="">
          <p:sp>
            <p:nvSpPr>
              <p:cNvPr id="60" name="ZoneTexte 59"/>
              <p:cNvSpPr txBox="1">
                <a:spLocks noRot="1" noChangeAspect="1" noMove="1" noResize="1" noEditPoints="1" noAdjustHandles="1" noChangeArrowheads="1" noChangeShapeType="1" noTextEdit="1"/>
              </p:cNvSpPr>
              <p:nvPr/>
            </p:nvSpPr>
            <p:spPr>
              <a:xfrm>
                <a:off x="10527348" y="2113946"/>
                <a:ext cx="397032" cy="276999"/>
              </a:xfrm>
              <a:prstGeom prst="rect">
                <a:avLst/>
              </a:prstGeom>
              <a:blipFill>
                <a:blip r:embed="rId8"/>
                <a:stretch>
                  <a:fillRect b="-4444"/>
                </a:stretch>
              </a:blipFill>
            </p:spPr>
            <p:txBody>
              <a:bodyPr/>
              <a:lstStyle/>
              <a:p>
                <a:r>
                  <a:rPr lang="fr-FR">
                    <a:noFill/>
                  </a:rPr>
                  <a:t> </a:t>
                </a:r>
              </a:p>
            </p:txBody>
          </p:sp>
        </mc:Fallback>
      </mc:AlternateContent>
      <p:sp>
        <p:nvSpPr>
          <p:cNvPr id="9" name="Rectangle 8"/>
          <p:cNvSpPr/>
          <p:nvPr/>
        </p:nvSpPr>
        <p:spPr>
          <a:xfrm>
            <a:off x="7991276" y="5281698"/>
            <a:ext cx="2706831" cy="923330"/>
          </a:xfrm>
          <a:prstGeom prst="rect">
            <a:avLst/>
          </a:prstGeom>
        </p:spPr>
        <p:txBody>
          <a:bodyPr wrap="none">
            <a:spAutoFit/>
          </a:bodyPr>
          <a:lstStyle/>
          <a:p>
            <a:r>
              <a:rPr lang="fr-FR" dirty="0">
                <a:latin typeface="Arial" panose="020B0604020202020204" pitchFamily="34" charset="0"/>
                <a:cs typeface="Arial" panose="020B0604020202020204" pitchFamily="34" charset="0"/>
              </a:rPr>
              <a:t>Difficilement corrigeable.</a:t>
            </a:r>
          </a:p>
          <a:p>
            <a:r>
              <a:rPr lang="fr-FR" dirty="0">
                <a:latin typeface="Arial" panose="020B0604020202020204" pitchFamily="34" charset="0"/>
                <a:cs typeface="Arial" panose="020B0604020202020204" pitchFamily="34" charset="0"/>
              </a:rPr>
              <a:t>Le traitements d’image </a:t>
            </a:r>
          </a:p>
          <a:p>
            <a:r>
              <a:rPr lang="fr-FR" dirty="0">
                <a:latin typeface="Arial" panose="020B0604020202020204" pitchFamily="34" charset="0"/>
                <a:cs typeface="Arial" panose="020B0604020202020204" pitchFamily="34" charset="0"/>
              </a:rPr>
              <a:t>peut aider.</a:t>
            </a:r>
            <a:endParaRPr lang="fr-FR" dirty="0"/>
          </a:p>
        </p:txBody>
      </p:sp>
      <mc:AlternateContent xmlns:mc="http://schemas.openxmlformats.org/markup-compatibility/2006" xmlns:a14="http://schemas.microsoft.com/office/drawing/2010/main">
        <mc:Choice Requires="a14">
          <p:sp>
            <p:nvSpPr>
              <p:cNvPr id="80" name="ZoneTexte 79"/>
              <p:cNvSpPr txBox="1"/>
              <p:nvPr/>
            </p:nvSpPr>
            <p:spPr>
              <a:xfrm>
                <a:off x="10526900" y="2383873"/>
                <a:ext cx="397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b="1" i="1" smtClean="0">
                              <a:solidFill>
                                <a:srgbClr val="FFC000"/>
                              </a:solidFill>
                              <a:latin typeface="Cambria Math" panose="02040503050406030204" pitchFamily="18" charset="0"/>
                            </a:rPr>
                          </m:ctrlPr>
                        </m:sSupPr>
                        <m:e>
                          <m:r>
                            <a:rPr lang="fr-FR" b="1" i="1" smtClean="0">
                              <a:solidFill>
                                <a:srgbClr val="FFC000"/>
                              </a:solidFill>
                              <a:latin typeface="Cambria Math" panose="02040503050406030204" pitchFamily="18" charset="0"/>
                            </a:rPr>
                            <m:t>𝒆</m:t>
                          </m:r>
                        </m:e>
                        <m:sup>
                          <m:r>
                            <a:rPr lang="fr-FR" b="1" i="1" smtClean="0">
                              <a:solidFill>
                                <a:srgbClr val="FFC000"/>
                              </a:solidFill>
                              <a:latin typeface="Cambria Math" panose="02040503050406030204" pitchFamily="18" charset="0"/>
                            </a:rPr>
                            <m:t>−</m:t>
                          </m:r>
                        </m:sup>
                      </m:sSup>
                    </m:oMath>
                  </m:oMathPara>
                </a14:m>
                <a:endParaRPr lang="fr-FR" b="1" dirty="0">
                  <a:solidFill>
                    <a:srgbClr val="FFC000"/>
                  </a:solidFill>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10526900" y="2383873"/>
                <a:ext cx="397480" cy="276999"/>
              </a:xfrm>
              <a:prstGeom prst="rect">
                <a:avLst/>
              </a:prstGeom>
              <a:blipFill>
                <a:blip r:embed="rId9"/>
                <a:stretch>
                  <a:fillRect b="-4444"/>
                </a:stretch>
              </a:blipFill>
            </p:spPr>
            <p:txBody>
              <a:bodyPr/>
              <a:lstStyle/>
              <a:p>
                <a:r>
                  <a:rPr lang="fr-FR">
                    <a:noFill/>
                  </a:rPr>
                  <a:t> </a:t>
                </a:r>
              </a:p>
            </p:txBody>
          </p:sp>
        </mc:Fallback>
      </mc:AlternateContent>
      <p:sp>
        <p:nvSpPr>
          <p:cNvPr id="79" name="Rectangle 78"/>
          <p:cNvSpPr/>
          <p:nvPr/>
        </p:nvSpPr>
        <p:spPr>
          <a:xfrm>
            <a:off x="308040" y="3642180"/>
            <a:ext cx="1945378" cy="646331"/>
          </a:xfrm>
          <a:prstGeom prst="rect">
            <a:avLst/>
          </a:prstGeom>
        </p:spPr>
        <p:txBody>
          <a:bodyPr wrap="square">
            <a:spAutoFit/>
          </a:bodyPr>
          <a:lstStyle/>
          <a:p>
            <a:pPr algn="just"/>
            <a:r>
              <a:rPr lang="fr-FR" sz="1200" dirty="0">
                <a:latin typeface="Arial" panose="020B0604020202020204" pitchFamily="34" charset="0"/>
                <a:cs typeface="Arial" panose="020B0604020202020204" pitchFamily="34" charset="0"/>
              </a:rPr>
              <a:t>L’image retournée par la caméra avec l’obturateur </a:t>
            </a:r>
            <a:r>
              <a:rPr lang="fr-FR" sz="1200" dirty="0" smtClean="0">
                <a:latin typeface="Arial" panose="020B0604020202020204" pitchFamily="34" charset="0"/>
                <a:cs typeface="Arial" panose="020B0604020202020204" pitchFamily="34" charset="0"/>
              </a:rPr>
              <a:t>fermé. </a:t>
            </a:r>
            <a:r>
              <a:rPr lang="fr-FR" sz="1200" dirty="0">
                <a:latin typeface="Arial" panose="020B0604020202020204" pitchFamily="34" charset="0"/>
                <a:cs typeface="Arial" panose="020B0604020202020204" pitchFamily="34" charset="0"/>
              </a:rPr>
              <a:t>Image dans le noir</a:t>
            </a:r>
            <a:r>
              <a:rPr lang="fr-FR" sz="1200" dirty="0" smtClean="0">
                <a:latin typeface="Arial" panose="020B0604020202020204" pitchFamily="34" charset="0"/>
                <a:cs typeface="Arial" panose="020B0604020202020204" pitchFamily="34" charset="0"/>
              </a:rPr>
              <a:t>.</a:t>
            </a:r>
            <a:endParaRPr lang="fr-FR" sz="1200" dirty="0">
              <a:latin typeface="Arial" panose="020B0604020202020204" pitchFamily="34" charset="0"/>
              <a:cs typeface="Arial" panose="020B0604020202020204" pitchFamily="34" charset="0"/>
            </a:endParaRPr>
          </a:p>
        </p:txBody>
      </p:sp>
      <p:sp>
        <p:nvSpPr>
          <p:cNvPr id="86" name="Rectangle 85"/>
          <p:cNvSpPr/>
          <p:nvPr/>
        </p:nvSpPr>
        <p:spPr>
          <a:xfrm>
            <a:off x="476631" y="960934"/>
            <a:ext cx="1608197" cy="369332"/>
          </a:xfrm>
          <a:prstGeom prst="rect">
            <a:avLst/>
          </a:prstGeom>
        </p:spPr>
        <p:txBody>
          <a:bodyPr wrap="none">
            <a:spAutoFit/>
          </a:bodyPr>
          <a:lstStyle/>
          <a:p>
            <a:pPr algn="just"/>
            <a:r>
              <a:rPr lang="fr-FR" dirty="0">
                <a:latin typeface="Arial" panose="020B0604020202020204" pitchFamily="34" charset="0"/>
                <a:cs typeface="Arial" panose="020B0604020202020204" pitchFamily="34" charset="0"/>
              </a:rPr>
              <a:t>Bruit capteur. </a:t>
            </a:r>
          </a:p>
        </p:txBody>
      </p:sp>
      <p:pic>
        <p:nvPicPr>
          <p:cNvPr id="88" name="Picture 6" descr="https://upload.wikimedia.org/wikipedia/commons/4/42/Photon-nois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10" y="1427213"/>
            <a:ext cx="4630627" cy="30870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56779" y="1090945"/>
            <a:ext cx="186461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Bruit photonique</a:t>
            </a:r>
            <a:endParaRPr lang="fr-FR" dirty="0"/>
          </a:p>
        </p:txBody>
      </p:sp>
      <p:pic>
        <p:nvPicPr>
          <p:cNvPr id="3074" name="Picture 2" descr="https://upload.wikimedia.org/wikipedia/commons/7/71/Pink.noise.b.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996" y="4239364"/>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8/87/Highimgnois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996" y="1460277"/>
            <a:ext cx="1945378" cy="194537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2341026" y="5596481"/>
            <a:ext cx="4244805" cy="584775"/>
            <a:chOff x="2341026" y="5596481"/>
            <a:chExt cx="4244805" cy="584775"/>
          </a:xfrm>
        </p:grpSpPr>
        <p:sp>
          <p:nvSpPr>
            <p:cNvPr id="6" name="Rectangle 5"/>
            <p:cNvSpPr/>
            <p:nvPr/>
          </p:nvSpPr>
          <p:spPr>
            <a:xfrm>
              <a:off x="2844101" y="5596481"/>
              <a:ext cx="3741730" cy="584775"/>
            </a:xfrm>
            <a:prstGeom prst="rect">
              <a:avLst/>
            </a:prstGeom>
          </p:spPr>
          <p:txBody>
            <a:bodyPr wrap="none">
              <a:spAutoFit/>
            </a:bodyPr>
            <a:lstStyle/>
            <a:p>
              <a:pPr algn="just"/>
              <a:r>
                <a:rPr lang="fr-FR" sz="1600" dirty="0" smtClean="0">
                  <a:latin typeface="Arial" panose="020B0604020202020204" pitchFamily="34" charset="0"/>
                  <a:cs typeface="Arial" panose="020B0604020202020204" pitchFamily="34" charset="0"/>
                </a:rPr>
                <a:t>Valeurs proches de 0</a:t>
              </a:r>
            </a:p>
            <a:p>
              <a:pPr algn="just"/>
              <a:r>
                <a:rPr lang="fr-FR" sz="1600" dirty="0" smtClean="0">
                  <a:latin typeface="Arial" panose="020B0604020202020204" pitchFamily="34" charset="0"/>
                  <a:cs typeface="Arial" panose="020B0604020202020204" pitchFamily="34" charset="0"/>
                </a:rPr>
                <a:t>Gain x100 pour les observées à l’écran</a:t>
              </a:r>
            </a:p>
          </p:txBody>
        </p:sp>
        <p:sp>
          <p:nvSpPr>
            <p:cNvPr id="11" name="Flèche droite 10"/>
            <p:cNvSpPr/>
            <p:nvPr/>
          </p:nvSpPr>
          <p:spPr>
            <a:xfrm flipH="1">
              <a:off x="2341026" y="5703943"/>
              <a:ext cx="474930" cy="276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8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e 159"/>
          <p:cNvGrpSpPr/>
          <p:nvPr/>
        </p:nvGrpSpPr>
        <p:grpSpPr>
          <a:xfrm>
            <a:off x="104503" y="984069"/>
            <a:ext cx="7248797" cy="5460274"/>
            <a:chOff x="104503" y="984069"/>
            <a:chExt cx="7248797" cy="5460274"/>
          </a:xfrm>
        </p:grpSpPr>
        <p:grpSp>
          <p:nvGrpSpPr>
            <p:cNvPr id="161" name="Groupe 160"/>
            <p:cNvGrpSpPr/>
            <p:nvPr/>
          </p:nvGrpSpPr>
          <p:grpSpPr>
            <a:xfrm>
              <a:off x="104503" y="984069"/>
              <a:ext cx="7248797" cy="5460274"/>
              <a:chOff x="104503" y="984069"/>
              <a:chExt cx="7248797" cy="5460274"/>
            </a:xfrm>
          </p:grpSpPr>
          <p:sp>
            <p:nvSpPr>
              <p:cNvPr id="168" name="Rectangle 167"/>
              <p:cNvSpPr/>
              <p:nvPr/>
            </p:nvSpPr>
            <p:spPr>
              <a:xfrm>
                <a:off x="104503" y="984069"/>
                <a:ext cx="7248797" cy="5460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9" name="Picture 4" descr="Photodiode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17" y="2834938"/>
                <a:ext cx="1346589" cy="902215"/>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Groupe 169"/>
              <p:cNvGrpSpPr/>
              <p:nvPr/>
            </p:nvGrpSpPr>
            <p:grpSpPr>
              <a:xfrm rot="1087693">
                <a:off x="503356" y="1603766"/>
                <a:ext cx="999577" cy="1064367"/>
                <a:chOff x="519642" y="3568345"/>
                <a:chExt cx="999577" cy="1064367"/>
              </a:xfrm>
            </p:grpSpPr>
            <p:sp>
              <p:nvSpPr>
                <p:cNvPr id="204" name="Forme libre 203"/>
                <p:cNvSpPr/>
                <p:nvPr/>
              </p:nvSpPr>
              <p:spPr>
                <a:xfrm>
                  <a:off x="519642" y="3821468"/>
                  <a:ext cx="647700" cy="662940"/>
                </a:xfrm>
                <a:custGeom>
                  <a:avLst/>
                  <a:gdLst>
                    <a:gd name="connsiteX0" fmla="*/ 0 w 647700"/>
                    <a:gd name="connsiteY0" fmla="*/ 7620 h 662940"/>
                    <a:gd name="connsiteX1" fmla="*/ 53340 w 647700"/>
                    <a:gd name="connsiteY1" fmla="*/ 0 h 662940"/>
                    <a:gd name="connsiteX2" fmla="*/ 121920 w 647700"/>
                    <a:gd name="connsiteY2" fmla="*/ 15240 h 662940"/>
                    <a:gd name="connsiteX3" fmla="*/ 144780 w 647700"/>
                    <a:gd name="connsiteY3" fmla="*/ 45720 h 662940"/>
                    <a:gd name="connsiteX4" fmla="*/ 167640 w 647700"/>
                    <a:gd name="connsiteY4" fmla="*/ 60960 h 662940"/>
                    <a:gd name="connsiteX5" fmla="*/ 190500 w 647700"/>
                    <a:gd name="connsiteY5" fmla="*/ 99060 h 662940"/>
                    <a:gd name="connsiteX6" fmla="*/ 220980 w 647700"/>
                    <a:gd name="connsiteY6" fmla="*/ 182880 h 662940"/>
                    <a:gd name="connsiteX7" fmla="*/ 228600 w 647700"/>
                    <a:gd name="connsiteY7" fmla="*/ 236220 h 662940"/>
                    <a:gd name="connsiteX8" fmla="*/ 236220 w 647700"/>
                    <a:gd name="connsiteY8" fmla="*/ 365760 h 662940"/>
                    <a:gd name="connsiteX9" fmla="*/ 281940 w 647700"/>
                    <a:gd name="connsiteY9" fmla="*/ 396240 h 662940"/>
                    <a:gd name="connsiteX10" fmla="*/ 327660 w 647700"/>
                    <a:gd name="connsiteY10" fmla="*/ 411480 h 662940"/>
                    <a:gd name="connsiteX11" fmla="*/ 480060 w 647700"/>
                    <a:gd name="connsiteY11" fmla="*/ 426720 h 662940"/>
                    <a:gd name="connsiteX12" fmla="*/ 556260 w 647700"/>
                    <a:gd name="connsiteY12" fmla="*/ 449580 h 662940"/>
                    <a:gd name="connsiteX13" fmla="*/ 579120 w 647700"/>
                    <a:gd name="connsiteY13" fmla="*/ 464820 h 662940"/>
                    <a:gd name="connsiteX14" fmla="*/ 601980 w 647700"/>
                    <a:gd name="connsiteY14" fmla="*/ 518160 h 662940"/>
                    <a:gd name="connsiteX15" fmla="*/ 617220 w 647700"/>
                    <a:gd name="connsiteY15" fmla="*/ 548640 h 662940"/>
                    <a:gd name="connsiteX16" fmla="*/ 632460 w 647700"/>
                    <a:gd name="connsiteY16" fmla="*/ 609600 h 662940"/>
                    <a:gd name="connsiteX17" fmla="*/ 640080 w 647700"/>
                    <a:gd name="connsiteY17" fmla="*/ 640080 h 662940"/>
                    <a:gd name="connsiteX18" fmla="*/ 647700 w 647700"/>
                    <a:gd name="connsiteY18" fmla="*/ 662940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662940">
                      <a:moveTo>
                        <a:pt x="0" y="7620"/>
                      </a:moveTo>
                      <a:cubicBezTo>
                        <a:pt x="17780" y="5080"/>
                        <a:pt x="35379" y="0"/>
                        <a:pt x="53340" y="0"/>
                      </a:cubicBezTo>
                      <a:cubicBezTo>
                        <a:pt x="80161" y="0"/>
                        <a:pt x="98346" y="7382"/>
                        <a:pt x="121920" y="15240"/>
                      </a:cubicBezTo>
                      <a:cubicBezTo>
                        <a:pt x="129540" y="25400"/>
                        <a:pt x="135800" y="36740"/>
                        <a:pt x="144780" y="45720"/>
                      </a:cubicBezTo>
                      <a:cubicBezTo>
                        <a:pt x="151256" y="52196"/>
                        <a:pt x="161680" y="54007"/>
                        <a:pt x="167640" y="60960"/>
                      </a:cubicBezTo>
                      <a:cubicBezTo>
                        <a:pt x="177279" y="72205"/>
                        <a:pt x="183876" y="85813"/>
                        <a:pt x="190500" y="99060"/>
                      </a:cubicBezTo>
                      <a:cubicBezTo>
                        <a:pt x="201103" y="120266"/>
                        <a:pt x="213867" y="161542"/>
                        <a:pt x="220980" y="182880"/>
                      </a:cubicBezTo>
                      <a:cubicBezTo>
                        <a:pt x="223520" y="200660"/>
                        <a:pt x="227108" y="218322"/>
                        <a:pt x="228600" y="236220"/>
                      </a:cubicBezTo>
                      <a:cubicBezTo>
                        <a:pt x="232192" y="279325"/>
                        <a:pt x="222542" y="324725"/>
                        <a:pt x="236220" y="365760"/>
                      </a:cubicBezTo>
                      <a:cubicBezTo>
                        <a:pt x="242012" y="383136"/>
                        <a:pt x="264564" y="390448"/>
                        <a:pt x="281940" y="396240"/>
                      </a:cubicBezTo>
                      <a:lnTo>
                        <a:pt x="327660" y="411480"/>
                      </a:lnTo>
                      <a:cubicBezTo>
                        <a:pt x="391555" y="432778"/>
                        <a:pt x="342502" y="418628"/>
                        <a:pt x="480060" y="426720"/>
                      </a:cubicBezTo>
                      <a:cubicBezTo>
                        <a:pt x="497098" y="430980"/>
                        <a:pt x="545129" y="442159"/>
                        <a:pt x="556260" y="449580"/>
                      </a:cubicBezTo>
                      <a:lnTo>
                        <a:pt x="579120" y="464820"/>
                      </a:lnTo>
                      <a:cubicBezTo>
                        <a:pt x="610004" y="511147"/>
                        <a:pt x="580892" y="461925"/>
                        <a:pt x="601980" y="518160"/>
                      </a:cubicBezTo>
                      <a:cubicBezTo>
                        <a:pt x="605968" y="528796"/>
                        <a:pt x="612745" y="538199"/>
                        <a:pt x="617220" y="548640"/>
                      </a:cubicBezTo>
                      <a:cubicBezTo>
                        <a:pt x="626647" y="570636"/>
                        <a:pt x="626955" y="584829"/>
                        <a:pt x="632460" y="609600"/>
                      </a:cubicBezTo>
                      <a:cubicBezTo>
                        <a:pt x="634732" y="619823"/>
                        <a:pt x="637203" y="630010"/>
                        <a:pt x="640080" y="640080"/>
                      </a:cubicBezTo>
                      <a:cubicBezTo>
                        <a:pt x="642287" y="647803"/>
                        <a:pt x="647700" y="662940"/>
                        <a:pt x="647700" y="662940"/>
                      </a:cubicBezTo>
                    </a:path>
                  </a:pathLst>
                </a:custGeom>
                <a:ln w="28575" cap="flat" cmpd="sng" algn="ctr">
                  <a:solidFill>
                    <a:srgbClr val="FFC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205" name="Forme libre 204"/>
                <p:cNvSpPr/>
                <p:nvPr/>
              </p:nvSpPr>
              <p:spPr>
                <a:xfrm rot="1628432">
                  <a:off x="649269" y="3568345"/>
                  <a:ext cx="869950" cy="708660"/>
                </a:xfrm>
                <a:custGeom>
                  <a:avLst/>
                  <a:gdLst>
                    <a:gd name="connsiteX0" fmla="*/ 0 w 632460"/>
                    <a:gd name="connsiteY0" fmla="*/ 38100 h 548640"/>
                    <a:gd name="connsiteX1" fmla="*/ 60960 w 632460"/>
                    <a:gd name="connsiteY1" fmla="*/ 30480 h 548640"/>
                    <a:gd name="connsiteX2" fmla="*/ 91440 w 632460"/>
                    <a:gd name="connsiteY2" fmla="*/ 22860 h 548640"/>
                    <a:gd name="connsiteX3" fmla="*/ 152400 w 632460"/>
                    <a:gd name="connsiteY3" fmla="*/ 15240 h 548640"/>
                    <a:gd name="connsiteX4" fmla="*/ 312420 w 632460"/>
                    <a:gd name="connsiteY4" fmla="*/ 0 h 548640"/>
                    <a:gd name="connsiteX5" fmla="*/ 365760 w 632460"/>
                    <a:gd name="connsiteY5" fmla="*/ 7620 h 548640"/>
                    <a:gd name="connsiteX6" fmla="*/ 335280 w 632460"/>
                    <a:gd name="connsiteY6" fmla="*/ 83820 h 548640"/>
                    <a:gd name="connsiteX7" fmla="*/ 327660 w 632460"/>
                    <a:gd name="connsiteY7" fmla="*/ 106680 h 548640"/>
                    <a:gd name="connsiteX8" fmla="*/ 297180 w 632460"/>
                    <a:gd name="connsiteY8" fmla="*/ 152400 h 548640"/>
                    <a:gd name="connsiteX9" fmla="*/ 289560 w 632460"/>
                    <a:gd name="connsiteY9" fmla="*/ 175260 h 548640"/>
                    <a:gd name="connsiteX10" fmla="*/ 251460 w 632460"/>
                    <a:gd name="connsiteY10" fmla="*/ 220980 h 548640"/>
                    <a:gd name="connsiteX11" fmla="*/ 243840 w 632460"/>
                    <a:gd name="connsiteY11" fmla="*/ 243840 h 548640"/>
                    <a:gd name="connsiteX12" fmla="*/ 228600 w 632460"/>
                    <a:gd name="connsiteY12" fmla="*/ 266700 h 548640"/>
                    <a:gd name="connsiteX13" fmla="*/ 213360 w 632460"/>
                    <a:gd name="connsiteY13" fmla="*/ 312420 h 548640"/>
                    <a:gd name="connsiteX14" fmla="*/ 205740 w 632460"/>
                    <a:gd name="connsiteY14" fmla="*/ 335280 h 548640"/>
                    <a:gd name="connsiteX15" fmla="*/ 198120 w 632460"/>
                    <a:gd name="connsiteY15" fmla="*/ 358140 h 548640"/>
                    <a:gd name="connsiteX16" fmla="*/ 213360 w 632460"/>
                    <a:gd name="connsiteY16" fmla="*/ 381000 h 548640"/>
                    <a:gd name="connsiteX17" fmla="*/ 243840 w 632460"/>
                    <a:gd name="connsiteY17" fmla="*/ 388620 h 548640"/>
                    <a:gd name="connsiteX18" fmla="*/ 327660 w 632460"/>
                    <a:gd name="connsiteY18" fmla="*/ 411480 h 548640"/>
                    <a:gd name="connsiteX19" fmla="*/ 365760 w 632460"/>
                    <a:gd name="connsiteY19" fmla="*/ 419100 h 548640"/>
                    <a:gd name="connsiteX20" fmla="*/ 411480 w 632460"/>
                    <a:gd name="connsiteY20" fmla="*/ 426720 h 548640"/>
                    <a:gd name="connsiteX21" fmla="*/ 434340 w 632460"/>
                    <a:gd name="connsiteY21" fmla="*/ 434340 h 548640"/>
                    <a:gd name="connsiteX22" fmla="*/ 464820 w 632460"/>
                    <a:gd name="connsiteY22" fmla="*/ 441960 h 548640"/>
                    <a:gd name="connsiteX23" fmla="*/ 510540 w 632460"/>
                    <a:gd name="connsiteY23" fmla="*/ 457200 h 548640"/>
                    <a:gd name="connsiteX24" fmla="*/ 533400 w 632460"/>
                    <a:gd name="connsiteY24" fmla="*/ 472440 h 548640"/>
                    <a:gd name="connsiteX25" fmla="*/ 579120 w 632460"/>
                    <a:gd name="connsiteY25" fmla="*/ 495300 h 548640"/>
                    <a:gd name="connsiteX26" fmla="*/ 594360 w 632460"/>
                    <a:gd name="connsiteY26" fmla="*/ 518160 h 548640"/>
                    <a:gd name="connsiteX27" fmla="*/ 617220 w 632460"/>
                    <a:gd name="connsiteY27" fmla="*/ 525780 h 548640"/>
                    <a:gd name="connsiteX28" fmla="*/ 632460 w 632460"/>
                    <a:gd name="connsiteY28" fmla="*/ 54864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60" h="548640">
                      <a:moveTo>
                        <a:pt x="0" y="38100"/>
                      </a:moveTo>
                      <a:cubicBezTo>
                        <a:pt x="20320" y="35560"/>
                        <a:pt x="40760" y="33847"/>
                        <a:pt x="60960" y="30480"/>
                      </a:cubicBezTo>
                      <a:cubicBezTo>
                        <a:pt x="71290" y="28758"/>
                        <a:pt x="81110" y="24582"/>
                        <a:pt x="91440" y="22860"/>
                      </a:cubicBezTo>
                      <a:cubicBezTo>
                        <a:pt x="111640" y="19493"/>
                        <a:pt x="132102" y="17946"/>
                        <a:pt x="152400" y="15240"/>
                      </a:cubicBezTo>
                      <a:cubicBezTo>
                        <a:pt x="254668" y="1604"/>
                        <a:pt x="160759" y="10833"/>
                        <a:pt x="312420" y="0"/>
                      </a:cubicBezTo>
                      <a:cubicBezTo>
                        <a:pt x="330200" y="2540"/>
                        <a:pt x="353060" y="-5080"/>
                        <a:pt x="365760" y="7620"/>
                      </a:cubicBezTo>
                      <a:cubicBezTo>
                        <a:pt x="379153" y="21013"/>
                        <a:pt x="337452" y="79475"/>
                        <a:pt x="335280" y="83820"/>
                      </a:cubicBezTo>
                      <a:cubicBezTo>
                        <a:pt x="331688" y="91004"/>
                        <a:pt x="331561" y="99659"/>
                        <a:pt x="327660" y="106680"/>
                      </a:cubicBezTo>
                      <a:cubicBezTo>
                        <a:pt x="318765" y="122691"/>
                        <a:pt x="302972" y="135024"/>
                        <a:pt x="297180" y="152400"/>
                      </a:cubicBezTo>
                      <a:cubicBezTo>
                        <a:pt x="294640" y="160020"/>
                        <a:pt x="293152" y="168076"/>
                        <a:pt x="289560" y="175260"/>
                      </a:cubicBezTo>
                      <a:cubicBezTo>
                        <a:pt x="278951" y="196478"/>
                        <a:pt x="268312" y="204128"/>
                        <a:pt x="251460" y="220980"/>
                      </a:cubicBezTo>
                      <a:cubicBezTo>
                        <a:pt x="248920" y="228600"/>
                        <a:pt x="247432" y="236656"/>
                        <a:pt x="243840" y="243840"/>
                      </a:cubicBezTo>
                      <a:cubicBezTo>
                        <a:pt x="239744" y="252031"/>
                        <a:pt x="232319" y="258331"/>
                        <a:pt x="228600" y="266700"/>
                      </a:cubicBezTo>
                      <a:cubicBezTo>
                        <a:pt x="222076" y="281380"/>
                        <a:pt x="218440" y="297180"/>
                        <a:pt x="213360" y="312420"/>
                      </a:cubicBezTo>
                      <a:lnTo>
                        <a:pt x="205740" y="335280"/>
                      </a:lnTo>
                      <a:lnTo>
                        <a:pt x="198120" y="358140"/>
                      </a:lnTo>
                      <a:cubicBezTo>
                        <a:pt x="203200" y="365760"/>
                        <a:pt x="205740" y="375920"/>
                        <a:pt x="213360" y="381000"/>
                      </a:cubicBezTo>
                      <a:cubicBezTo>
                        <a:pt x="222074" y="386809"/>
                        <a:pt x="234034" y="384943"/>
                        <a:pt x="243840" y="388620"/>
                      </a:cubicBezTo>
                      <a:cubicBezTo>
                        <a:pt x="322979" y="418297"/>
                        <a:pt x="211538" y="392126"/>
                        <a:pt x="327660" y="411480"/>
                      </a:cubicBezTo>
                      <a:cubicBezTo>
                        <a:pt x="340435" y="413609"/>
                        <a:pt x="353017" y="416783"/>
                        <a:pt x="365760" y="419100"/>
                      </a:cubicBezTo>
                      <a:cubicBezTo>
                        <a:pt x="380961" y="421864"/>
                        <a:pt x="396398" y="423368"/>
                        <a:pt x="411480" y="426720"/>
                      </a:cubicBezTo>
                      <a:cubicBezTo>
                        <a:pt x="419321" y="428462"/>
                        <a:pt x="426617" y="432133"/>
                        <a:pt x="434340" y="434340"/>
                      </a:cubicBezTo>
                      <a:cubicBezTo>
                        <a:pt x="444410" y="437217"/>
                        <a:pt x="454789" y="438951"/>
                        <a:pt x="464820" y="441960"/>
                      </a:cubicBezTo>
                      <a:cubicBezTo>
                        <a:pt x="480207" y="446576"/>
                        <a:pt x="497174" y="448289"/>
                        <a:pt x="510540" y="457200"/>
                      </a:cubicBezTo>
                      <a:cubicBezTo>
                        <a:pt x="518160" y="462280"/>
                        <a:pt x="525209" y="468344"/>
                        <a:pt x="533400" y="472440"/>
                      </a:cubicBezTo>
                      <a:cubicBezTo>
                        <a:pt x="596496" y="503988"/>
                        <a:pt x="513606" y="451624"/>
                        <a:pt x="579120" y="495300"/>
                      </a:cubicBezTo>
                      <a:cubicBezTo>
                        <a:pt x="584200" y="502920"/>
                        <a:pt x="587209" y="512439"/>
                        <a:pt x="594360" y="518160"/>
                      </a:cubicBezTo>
                      <a:cubicBezTo>
                        <a:pt x="600632" y="523178"/>
                        <a:pt x="610948" y="520762"/>
                        <a:pt x="617220" y="525780"/>
                      </a:cubicBezTo>
                      <a:cubicBezTo>
                        <a:pt x="624371" y="531501"/>
                        <a:pt x="632460" y="548640"/>
                        <a:pt x="632460" y="548640"/>
                      </a:cubicBezTo>
                    </a:path>
                  </a:pathLst>
                </a:custGeom>
                <a:noFill/>
                <a:ln w="19050" cmpd="sng">
                  <a:solidFill>
                    <a:srgbClr val="FF0000"/>
                  </a:solidFill>
                  <a:round/>
                  <a:tailEnd type="triangl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orme libre 205"/>
                <p:cNvSpPr/>
                <p:nvPr/>
              </p:nvSpPr>
              <p:spPr>
                <a:xfrm rot="19544831">
                  <a:off x="552295" y="4030732"/>
                  <a:ext cx="365760" cy="601980"/>
                </a:xfrm>
                <a:custGeom>
                  <a:avLst/>
                  <a:gdLst>
                    <a:gd name="connsiteX0" fmla="*/ 0 w 365760"/>
                    <a:gd name="connsiteY0" fmla="*/ 0 h 601980"/>
                    <a:gd name="connsiteX1" fmla="*/ 7620 w 365760"/>
                    <a:gd name="connsiteY1" fmla="*/ 45720 h 601980"/>
                    <a:gd name="connsiteX2" fmla="*/ 22860 w 365760"/>
                    <a:gd name="connsiteY2" fmla="*/ 83820 h 601980"/>
                    <a:gd name="connsiteX3" fmla="*/ 30480 w 365760"/>
                    <a:gd name="connsiteY3" fmla="*/ 106680 h 601980"/>
                    <a:gd name="connsiteX4" fmla="*/ 45720 w 365760"/>
                    <a:gd name="connsiteY4" fmla="*/ 167640 h 601980"/>
                    <a:gd name="connsiteX5" fmla="*/ 53340 w 365760"/>
                    <a:gd name="connsiteY5" fmla="*/ 190500 h 601980"/>
                    <a:gd name="connsiteX6" fmla="*/ 60960 w 365760"/>
                    <a:gd name="connsiteY6" fmla="*/ 220980 h 601980"/>
                    <a:gd name="connsiteX7" fmla="*/ 76200 w 365760"/>
                    <a:gd name="connsiteY7" fmla="*/ 243840 h 601980"/>
                    <a:gd name="connsiteX8" fmla="*/ 83820 w 365760"/>
                    <a:gd name="connsiteY8" fmla="*/ 274320 h 601980"/>
                    <a:gd name="connsiteX9" fmla="*/ 99060 w 365760"/>
                    <a:gd name="connsiteY9" fmla="*/ 297180 h 601980"/>
                    <a:gd name="connsiteX10" fmla="*/ 106680 w 365760"/>
                    <a:gd name="connsiteY10" fmla="*/ 335280 h 601980"/>
                    <a:gd name="connsiteX11" fmla="*/ 129540 w 365760"/>
                    <a:gd name="connsiteY11" fmla="*/ 388620 h 601980"/>
                    <a:gd name="connsiteX12" fmla="*/ 137160 w 365760"/>
                    <a:gd name="connsiteY12" fmla="*/ 411480 h 601980"/>
                    <a:gd name="connsiteX13" fmla="*/ 152400 w 365760"/>
                    <a:gd name="connsiteY13" fmla="*/ 388620 h 601980"/>
                    <a:gd name="connsiteX14" fmla="*/ 167640 w 365760"/>
                    <a:gd name="connsiteY14" fmla="*/ 358140 h 601980"/>
                    <a:gd name="connsiteX15" fmla="*/ 205740 w 365760"/>
                    <a:gd name="connsiteY15" fmla="*/ 304800 h 601980"/>
                    <a:gd name="connsiteX16" fmla="*/ 213360 w 365760"/>
                    <a:gd name="connsiteY16" fmla="*/ 281940 h 601980"/>
                    <a:gd name="connsiteX17" fmla="*/ 251460 w 365760"/>
                    <a:gd name="connsiteY17" fmla="*/ 335280 h 601980"/>
                    <a:gd name="connsiteX18" fmla="*/ 274320 w 365760"/>
                    <a:gd name="connsiteY18" fmla="*/ 411480 h 601980"/>
                    <a:gd name="connsiteX19" fmla="*/ 281940 w 365760"/>
                    <a:gd name="connsiteY19" fmla="*/ 434340 h 601980"/>
                    <a:gd name="connsiteX20" fmla="*/ 304800 w 365760"/>
                    <a:gd name="connsiteY20" fmla="*/ 457200 h 601980"/>
                    <a:gd name="connsiteX21" fmla="*/ 320040 w 365760"/>
                    <a:gd name="connsiteY21" fmla="*/ 510540 h 601980"/>
                    <a:gd name="connsiteX22" fmla="*/ 335280 w 365760"/>
                    <a:gd name="connsiteY22" fmla="*/ 533400 h 601980"/>
                    <a:gd name="connsiteX23" fmla="*/ 350520 w 365760"/>
                    <a:gd name="connsiteY23" fmla="*/ 579120 h 601980"/>
                    <a:gd name="connsiteX24" fmla="*/ 365760 w 365760"/>
                    <a:gd name="connsiteY24" fmla="*/ 60198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5760" h="601980">
                      <a:moveTo>
                        <a:pt x="0" y="0"/>
                      </a:moveTo>
                      <a:cubicBezTo>
                        <a:pt x="2540" y="15240"/>
                        <a:pt x="3555" y="30814"/>
                        <a:pt x="7620" y="45720"/>
                      </a:cubicBezTo>
                      <a:cubicBezTo>
                        <a:pt x="11219" y="58916"/>
                        <a:pt x="18057" y="71013"/>
                        <a:pt x="22860" y="83820"/>
                      </a:cubicBezTo>
                      <a:cubicBezTo>
                        <a:pt x="25680" y="91341"/>
                        <a:pt x="28367" y="98931"/>
                        <a:pt x="30480" y="106680"/>
                      </a:cubicBezTo>
                      <a:cubicBezTo>
                        <a:pt x="35991" y="126887"/>
                        <a:pt x="39096" y="147769"/>
                        <a:pt x="45720" y="167640"/>
                      </a:cubicBezTo>
                      <a:cubicBezTo>
                        <a:pt x="48260" y="175260"/>
                        <a:pt x="51133" y="182777"/>
                        <a:pt x="53340" y="190500"/>
                      </a:cubicBezTo>
                      <a:cubicBezTo>
                        <a:pt x="56217" y="200570"/>
                        <a:pt x="56835" y="211354"/>
                        <a:pt x="60960" y="220980"/>
                      </a:cubicBezTo>
                      <a:cubicBezTo>
                        <a:pt x="64568" y="229398"/>
                        <a:pt x="71120" y="236220"/>
                        <a:pt x="76200" y="243840"/>
                      </a:cubicBezTo>
                      <a:cubicBezTo>
                        <a:pt x="78740" y="254000"/>
                        <a:pt x="79695" y="264694"/>
                        <a:pt x="83820" y="274320"/>
                      </a:cubicBezTo>
                      <a:cubicBezTo>
                        <a:pt x="87428" y="282738"/>
                        <a:pt x="95844" y="288605"/>
                        <a:pt x="99060" y="297180"/>
                      </a:cubicBezTo>
                      <a:cubicBezTo>
                        <a:pt x="103608" y="309307"/>
                        <a:pt x="103539" y="322715"/>
                        <a:pt x="106680" y="335280"/>
                      </a:cubicBezTo>
                      <a:cubicBezTo>
                        <a:pt x="113828" y="363872"/>
                        <a:pt x="116455" y="358089"/>
                        <a:pt x="129540" y="388620"/>
                      </a:cubicBezTo>
                      <a:cubicBezTo>
                        <a:pt x="132704" y="396003"/>
                        <a:pt x="134620" y="403860"/>
                        <a:pt x="137160" y="411480"/>
                      </a:cubicBezTo>
                      <a:cubicBezTo>
                        <a:pt x="142240" y="403860"/>
                        <a:pt x="147856" y="396571"/>
                        <a:pt x="152400" y="388620"/>
                      </a:cubicBezTo>
                      <a:cubicBezTo>
                        <a:pt x="158036" y="378757"/>
                        <a:pt x="161620" y="367773"/>
                        <a:pt x="167640" y="358140"/>
                      </a:cubicBezTo>
                      <a:cubicBezTo>
                        <a:pt x="176269" y="344334"/>
                        <a:pt x="197680" y="320920"/>
                        <a:pt x="205740" y="304800"/>
                      </a:cubicBezTo>
                      <a:cubicBezTo>
                        <a:pt x="209332" y="297616"/>
                        <a:pt x="210820" y="289560"/>
                        <a:pt x="213360" y="281940"/>
                      </a:cubicBezTo>
                      <a:cubicBezTo>
                        <a:pt x="216430" y="286034"/>
                        <a:pt x="247408" y="326164"/>
                        <a:pt x="251460" y="335280"/>
                      </a:cubicBezTo>
                      <a:cubicBezTo>
                        <a:pt x="265947" y="367875"/>
                        <a:pt x="265454" y="380449"/>
                        <a:pt x="274320" y="411480"/>
                      </a:cubicBezTo>
                      <a:cubicBezTo>
                        <a:pt x="276527" y="419203"/>
                        <a:pt x="277485" y="427657"/>
                        <a:pt x="281940" y="434340"/>
                      </a:cubicBezTo>
                      <a:cubicBezTo>
                        <a:pt x="287918" y="443306"/>
                        <a:pt x="297180" y="449580"/>
                        <a:pt x="304800" y="457200"/>
                      </a:cubicBezTo>
                      <a:cubicBezTo>
                        <a:pt x="307241" y="466966"/>
                        <a:pt x="314574" y="499608"/>
                        <a:pt x="320040" y="510540"/>
                      </a:cubicBezTo>
                      <a:cubicBezTo>
                        <a:pt x="324136" y="518731"/>
                        <a:pt x="331561" y="525031"/>
                        <a:pt x="335280" y="533400"/>
                      </a:cubicBezTo>
                      <a:cubicBezTo>
                        <a:pt x="341804" y="548080"/>
                        <a:pt x="341609" y="565754"/>
                        <a:pt x="350520" y="579120"/>
                      </a:cubicBezTo>
                      <a:lnTo>
                        <a:pt x="365760" y="601980"/>
                      </a:lnTo>
                    </a:path>
                  </a:pathLst>
                </a:custGeom>
                <a:ln w="28575">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grpSp>
          <p:sp>
            <p:nvSpPr>
              <p:cNvPr id="171" name="Organigramme : Délai 170"/>
              <p:cNvSpPr/>
              <p:nvPr/>
            </p:nvSpPr>
            <p:spPr>
              <a:xfrm rot="13707919">
                <a:off x="1110554" y="2446843"/>
                <a:ext cx="317500" cy="623903"/>
              </a:xfrm>
              <a:prstGeom prst="flowChartDelay">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ZoneTexte 171"/>
              <p:cNvSpPr txBox="1"/>
              <p:nvPr/>
            </p:nvSpPr>
            <p:spPr>
              <a:xfrm>
                <a:off x="1608080" y="2094812"/>
                <a:ext cx="1499958" cy="830997"/>
              </a:xfrm>
              <a:prstGeom prst="rect">
                <a:avLst/>
              </a:prstGeom>
              <a:noFill/>
            </p:spPr>
            <p:txBody>
              <a:bodyPr wrap="square" rtlCol="0">
                <a:spAutoFit/>
              </a:bodyPr>
              <a:lstStyle/>
              <a:p>
                <a:r>
                  <a:rPr lang="fr-FR" sz="1600" dirty="0">
                    <a:latin typeface="Agency FB" panose="020B0503020202020204" pitchFamily="34" charset="0"/>
                  </a:rPr>
                  <a:t>Micro lentille qui dirige les photons sur la photodiode</a:t>
                </a:r>
              </a:p>
            </p:txBody>
          </p:sp>
          <p:sp>
            <p:nvSpPr>
              <p:cNvPr id="173" name="ZoneTexte 172"/>
              <p:cNvSpPr txBox="1"/>
              <p:nvPr/>
            </p:nvSpPr>
            <p:spPr>
              <a:xfrm>
                <a:off x="1407733" y="1041927"/>
                <a:ext cx="2545958" cy="584775"/>
              </a:xfrm>
              <a:prstGeom prst="rect">
                <a:avLst/>
              </a:prstGeom>
              <a:noFill/>
            </p:spPr>
            <p:txBody>
              <a:bodyPr wrap="square" rtlCol="0">
                <a:spAutoFit/>
              </a:bodyPr>
              <a:lstStyle/>
              <a:p>
                <a:r>
                  <a:rPr lang="fr-FR" sz="1600" dirty="0">
                    <a:latin typeface="Agency FB" panose="020B0503020202020204" pitchFamily="34" charset="0"/>
                  </a:rPr>
                  <a:t>L’information d’une scène est véhiculée par la lumière (photons)</a:t>
                </a:r>
              </a:p>
            </p:txBody>
          </p:sp>
          <p:sp>
            <p:nvSpPr>
              <p:cNvPr id="174" name="ZoneTexte 173"/>
              <p:cNvSpPr txBox="1"/>
              <p:nvPr/>
            </p:nvSpPr>
            <p:spPr>
              <a:xfrm>
                <a:off x="1424467" y="3824208"/>
                <a:ext cx="1266262" cy="584775"/>
              </a:xfrm>
              <a:prstGeom prst="rect">
                <a:avLst/>
              </a:prstGeom>
              <a:noFill/>
            </p:spPr>
            <p:txBody>
              <a:bodyPr wrap="square" rtlCol="0">
                <a:spAutoFit/>
              </a:bodyPr>
              <a:lstStyle/>
              <a:p>
                <a:r>
                  <a:rPr lang="fr-FR" sz="1600" dirty="0">
                    <a:latin typeface="Agency FB" panose="020B0503020202020204" pitchFamily="34" charset="0"/>
                  </a:rPr>
                  <a:t>Photodiode</a:t>
                </a:r>
              </a:p>
              <a:p>
                <a:r>
                  <a:rPr lang="fr-FR" sz="1600" i="1" dirty="0">
                    <a:latin typeface="Agency FB" panose="020B0503020202020204" pitchFamily="34" charset="0"/>
                  </a:rPr>
                  <a:t>Le « Pixel »</a:t>
                </a:r>
              </a:p>
            </p:txBody>
          </p:sp>
          <p:cxnSp>
            <p:nvCxnSpPr>
              <p:cNvPr id="175" name="Connecteur en arc 174"/>
              <p:cNvCxnSpPr>
                <a:stCxn id="169" idx="3"/>
                <a:endCxn id="202" idx="0"/>
              </p:cNvCxnSpPr>
              <p:nvPr/>
            </p:nvCxnSpPr>
            <p:spPr>
              <a:xfrm flipV="1">
                <a:off x="2554406" y="3084475"/>
                <a:ext cx="1177500" cy="201571"/>
              </a:xfrm>
              <a:prstGeom prst="curvedConnector4">
                <a:avLst>
                  <a:gd name="adj1" fmla="val 30101"/>
                  <a:gd name="adj2" fmla="val 337205"/>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176" name="Connecteur en arc 175"/>
              <p:cNvCxnSpPr>
                <a:stCxn id="202" idx="3"/>
                <a:endCxn id="193" idx="3"/>
              </p:cNvCxnSpPr>
              <p:nvPr/>
            </p:nvCxnSpPr>
            <p:spPr>
              <a:xfrm flipV="1">
                <a:off x="4106810" y="2547284"/>
                <a:ext cx="1081657" cy="907868"/>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7" name="ZoneTexte 176"/>
                  <p:cNvSpPr txBox="1"/>
                  <p:nvPr/>
                </p:nvSpPr>
                <p:spPr>
                  <a:xfrm>
                    <a:off x="2739654" y="314708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71" name="ZoneTexte 70"/>
                  <p:cNvSpPr txBox="1">
                    <a:spLocks noRot="1" noChangeAspect="1" noMove="1" noResize="1" noEditPoints="1" noAdjustHandles="1" noChangeArrowheads="1" noChangeShapeType="1" noTextEdit="1"/>
                  </p:cNvSpPr>
                  <p:nvPr/>
                </p:nvSpPr>
                <p:spPr>
                  <a:xfrm>
                    <a:off x="2739654" y="3147087"/>
                    <a:ext cx="397032" cy="276999"/>
                  </a:xfrm>
                  <a:prstGeom prst="rect">
                    <a:avLst/>
                  </a:prstGeom>
                  <a:blipFill>
                    <a:blip r:embed="rId7"/>
                    <a:stretch>
                      <a:fillRect b="-2174"/>
                    </a:stretch>
                  </a:blipFill>
                </p:spPr>
                <p:txBody>
                  <a:bodyPr/>
                  <a:lstStyle/>
                  <a:p>
                    <a:r>
                      <a:rPr lang="fr-FR">
                        <a:noFill/>
                      </a:rPr>
                      <a:t> </a:t>
                    </a:r>
                  </a:p>
                </p:txBody>
              </p:sp>
            </mc:Fallback>
          </mc:AlternateContent>
          <p:grpSp>
            <p:nvGrpSpPr>
              <p:cNvPr id="178" name="Groupe 177"/>
              <p:cNvGrpSpPr/>
              <p:nvPr/>
            </p:nvGrpSpPr>
            <p:grpSpPr>
              <a:xfrm>
                <a:off x="2690729" y="3084475"/>
                <a:ext cx="2361044" cy="1346259"/>
                <a:chOff x="2516218" y="3084475"/>
                <a:chExt cx="2361044" cy="1346259"/>
              </a:xfrm>
            </p:grpSpPr>
            <p:grpSp>
              <p:nvGrpSpPr>
                <p:cNvPr id="197" name="Groupe 196"/>
                <p:cNvGrpSpPr/>
                <p:nvPr/>
              </p:nvGrpSpPr>
              <p:grpSpPr>
                <a:xfrm>
                  <a:off x="2516218" y="3084475"/>
                  <a:ext cx="2361044" cy="1346259"/>
                  <a:chOff x="2516218" y="3084475"/>
                  <a:chExt cx="2361044" cy="1346259"/>
                </a:xfrm>
              </p:grpSpPr>
              <p:sp>
                <p:nvSpPr>
                  <p:cNvPr id="202" name="Organigramme : Opération manuelle 201"/>
                  <p:cNvSpPr/>
                  <p:nvPr/>
                </p:nvSpPr>
                <p:spPr>
                  <a:xfrm>
                    <a:off x="3088765" y="3084475"/>
                    <a:ext cx="937260" cy="741353"/>
                  </a:xfrm>
                  <a:prstGeom prst="flowChartManualOperation">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3" name="ZoneTexte 202"/>
                  <p:cNvSpPr txBox="1"/>
                  <p:nvPr/>
                </p:nvSpPr>
                <p:spPr>
                  <a:xfrm>
                    <a:off x="2516218" y="3845959"/>
                    <a:ext cx="2361044" cy="584775"/>
                  </a:xfrm>
                  <a:prstGeom prst="rect">
                    <a:avLst/>
                  </a:prstGeom>
                  <a:noFill/>
                </p:spPr>
                <p:txBody>
                  <a:bodyPr wrap="square" rtlCol="0">
                    <a:spAutoFit/>
                  </a:bodyPr>
                  <a:lstStyle/>
                  <a:p>
                    <a:pPr algn="ctr"/>
                    <a:r>
                      <a:rPr lang="fr-FR" sz="1600" dirty="0">
                        <a:latin typeface="Agency FB" panose="020B0503020202020204" pitchFamily="34" charset="0"/>
                      </a:rPr>
                      <a:t>« Puits » qui capte les électrons et accumule les charge</a:t>
                    </a:r>
                  </a:p>
                </p:txBody>
              </p:sp>
            </p:grpSp>
            <mc:AlternateContent xmlns:mc="http://schemas.openxmlformats.org/markup-compatibility/2006" xmlns:a14="http://schemas.microsoft.com/office/drawing/2010/main">
              <mc:Choice Requires="a14">
                <p:sp>
                  <p:nvSpPr>
                    <p:cNvPr id="198" name="ZoneTexte 197"/>
                    <p:cNvSpPr txBox="1"/>
                    <p:nvPr/>
                  </p:nvSpPr>
                  <p:spPr>
                    <a:xfrm>
                      <a:off x="3286626" y="3526654"/>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3286626" y="3526654"/>
                      <a:ext cx="397032" cy="276999"/>
                    </a:xfrm>
                    <a:prstGeom prst="rect">
                      <a:avLst/>
                    </a:prstGeom>
                    <a:blipFill>
                      <a:blip r:embed="rId8"/>
                      <a:stretch>
                        <a:fillRect b="-44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9" name="ZoneTexte 198"/>
                    <p:cNvSpPr txBox="1"/>
                    <p:nvPr/>
                  </p:nvSpPr>
                  <p:spPr>
                    <a:xfrm>
                      <a:off x="3160363" y="3316651"/>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06" name="ZoneTexte 105"/>
                    <p:cNvSpPr txBox="1">
                      <a:spLocks noRot="1" noChangeAspect="1" noMove="1" noResize="1" noEditPoints="1" noAdjustHandles="1" noChangeArrowheads="1" noChangeShapeType="1" noTextEdit="1"/>
                    </p:cNvSpPr>
                    <p:nvPr/>
                  </p:nvSpPr>
                  <p:spPr>
                    <a:xfrm>
                      <a:off x="3160363" y="3316651"/>
                      <a:ext cx="397032" cy="276999"/>
                    </a:xfrm>
                    <a:prstGeom prst="rect">
                      <a:avLst/>
                    </a:prstGeom>
                    <a:blipFill>
                      <a:blip r:embed="rId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0" name="ZoneTexte 199"/>
                    <p:cNvSpPr txBox="1"/>
                    <p:nvPr/>
                  </p:nvSpPr>
                  <p:spPr>
                    <a:xfrm>
                      <a:off x="3455621" y="3249655"/>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200" name="ZoneTexte 199"/>
                    <p:cNvSpPr txBox="1">
                      <a:spLocks noRot="1" noChangeAspect="1" noMove="1" noResize="1" noEditPoints="1" noAdjustHandles="1" noChangeArrowheads="1" noChangeShapeType="1" noTextEdit="1"/>
                    </p:cNvSpPr>
                    <p:nvPr/>
                  </p:nvSpPr>
                  <p:spPr>
                    <a:xfrm>
                      <a:off x="3455621" y="3249655"/>
                      <a:ext cx="397032" cy="276999"/>
                    </a:xfrm>
                    <a:prstGeom prst="rect">
                      <a:avLst/>
                    </a:prstGeom>
                    <a:blipFill>
                      <a:blip r:embed="rId1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1" name="ZoneTexte 200"/>
                    <p:cNvSpPr txBox="1"/>
                    <p:nvPr/>
                  </p:nvSpPr>
                  <p:spPr>
                    <a:xfrm>
                      <a:off x="3556740" y="3421417"/>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rgbClr val="FF0000"/>
                                    </a:solidFill>
                                    <a:latin typeface="Cambria Math" panose="02040503050406030204" pitchFamily="18" charset="0"/>
                                  </a:rPr>
                                </m:ctrlPr>
                              </m:sSupPr>
                              <m:e>
                                <m:r>
                                  <a:rPr lang="fr-FR" b="0" i="1" smtClean="0">
                                    <a:solidFill>
                                      <a:srgbClr val="FF0000"/>
                                    </a:solidFill>
                                    <a:latin typeface="Cambria Math" panose="02040503050406030204" pitchFamily="18" charset="0"/>
                                  </a:rPr>
                                  <m:t>𝑒</m:t>
                                </m:r>
                              </m:e>
                              <m:sup>
                                <m:r>
                                  <a:rPr lang="fr-FR" b="0" i="1" smtClean="0">
                                    <a:solidFill>
                                      <a:srgbClr val="FF0000"/>
                                    </a:solidFill>
                                    <a:latin typeface="Cambria Math" panose="02040503050406030204" pitchFamily="18" charset="0"/>
                                  </a:rPr>
                                  <m:t>−</m:t>
                                </m:r>
                              </m:sup>
                            </m:sSup>
                          </m:oMath>
                        </m:oMathPara>
                      </a14:m>
                      <a:endParaRPr lang="fr-FR" dirty="0">
                        <a:solidFill>
                          <a:srgbClr val="FF0000"/>
                        </a:solidFill>
                      </a:endParaRPr>
                    </a:p>
                  </p:txBody>
                </p:sp>
              </mc:Choice>
              <mc:Fallback xmlns="">
                <p:sp>
                  <p:nvSpPr>
                    <p:cNvPr id="201" name="ZoneTexte 200"/>
                    <p:cNvSpPr txBox="1">
                      <a:spLocks noRot="1" noChangeAspect="1" noMove="1" noResize="1" noEditPoints="1" noAdjustHandles="1" noChangeArrowheads="1" noChangeShapeType="1" noTextEdit="1"/>
                    </p:cNvSpPr>
                    <p:nvPr/>
                  </p:nvSpPr>
                  <p:spPr>
                    <a:xfrm>
                      <a:off x="3556740" y="3421417"/>
                      <a:ext cx="397032" cy="276999"/>
                    </a:xfrm>
                    <a:prstGeom prst="rect">
                      <a:avLst/>
                    </a:prstGeom>
                    <a:blipFill>
                      <a:blip r:embed="rId11"/>
                      <a:stretch>
                        <a:fillRect b="-2174"/>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79" name="ZoneTexte 178"/>
                  <p:cNvSpPr txBox="1"/>
                  <p:nvPr/>
                </p:nvSpPr>
                <p:spPr>
                  <a:xfrm>
                    <a:off x="4841239" y="1944003"/>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80" name="ZoneTexte 79"/>
                  <p:cNvSpPr txBox="1">
                    <a:spLocks noRot="1" noChangeAspect="1" noMove="1" noResize="1" noEditPoints="1" noAdjustHandles="1" noChangeArrowheads="1" noChangeShapeType="1" noTextEdit="1"/>
                  </p:cNvSpPr>
                  <p:nvPr/>
                </p:nvSpPr>
                <p:spPr>
                  <a:xfrm>
                    <a:off x="4841239" y="1944003"/>
                    <a:ext cx="397032" cy="276999"/>
                  </a:xfrm>
                  <a:prstGeom prst="rect">
                    <a:avLst/>
                  </a:prstGeom>
                  <a:blipFill>
                    <a:blip r:embed="rId12"/>
                    <a:stretch>
                      <a:fillRect b="-4444"/>
                    </a:stretch>
                  </a:blipFill>
                </p:spPr>
                <p:txBody>
                  <a:bodyPr/>
                  <a:lstStyle/>
                  <a:p>
                    <a:r>
                      <a:rPr lang="fr-FR">
                        <a:noFill/>
                      </a:rPr>
                      <a:t> </a:t>
                    </a:r>
                  </a:p>
                </p:txBody>
              </p:sp>
            </mc:Fallback>
          </mc:AlternateContent>
          <p:grpSp>
            <p:nvGrpSpPr>
              <p:cNvPr id="180" name="Groupe 179"/>
              <p:cNvGrpSpPr/>
              <p:nvPr/>
            </p:nvGrpSpPr>
            <p:grpSpPr>
              <a:xfrm>
                <a:off x="4145033" y="1229844"/>
                <a:ext cx="2489510" cy="2293970"/>
                <a:chOff x="3412669" y="1228036"/>
                <a:chExt cx="2489510" cy="2293970"/>
              </a:xfrm>
            </p:grpSpPr>
            <p:grpSp>
              <p:nvGrpSpPr>
                <p:cNvPr id="189" name="Groupe 188"/>
                <p:cNvGrpSpPr/>
                <p:nvPr/>
              </p:nvGrpSpPr>
              <p:grpSpPr>
                <a:xfrm>
                  <a:off x="4456102" y="1907761"/>
                  <a:ext cx="1350463" cy="1275430"/>
                  <a:chOff x="4514193" y="4249070"/>
                  <a:chExt cx="1350463" cy="1275430"/>
                </a:xfrm>
              </p:grpSpPr>
              <p:sp>
                <p:nvSpPr>
                  <p:cNvPr id="193" name="Demi-cadre 192"/>
                  <p:cNvSpPr/>
                  <p:nvPr/>
                </p:nvSpPr>
                <p:spPr>
                  <a:xfrm rot="16200000">
                    <a:off x="4551710" y="4211553"/>
                    <a:ext cx="1275430" cy="1350463"/>
                  </a:xfrm>
                  <a:prstGeom prst="halfFrame">
                    <a:avLst>
                      <a:gd name="adj1" fmla="val 5395"/>
                      <a:gd name="adj2" fmla="val 4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194" name="Groupe 193"/>
                  <p:cNvGrpSpPr/>
                  <p:nvPr/>
                </p:nvGrpSpPr>
                <p:grpSpPr>
                  <a:xfrm>
                    <a:off x="4572002" y="4273324"/>
                    <a:ext cx="1222804" cy="1206726"/>
                    <a:chOff x="4572001" y="4273324"/>
                    <a:chExt cx="1714499" cy="1206726"/>
                  </a:xfrm>
                </p:grpSpPr>
                <p:cxnSp>
                  <p:nvCxnSpPr>
                    <p:cNvPr id="195" name="Connecteur droit 194"/>
                    <p:cNvCxnSpPr/>
                    <p:nvPr/>
                  </p:nvCxnSpPr>
                  <p:spPr>
                    <a:xfrm flipH="1">
                      <a:off x="4572001" y="4273324"/>
                      <a:ext cx="1149525" cy="12067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flipH="1">
                      <a:off x="5721526" y="4273324"/>
                      <a:ext cx="56497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190" name="ZoneTexte 189"/>
                <p:cNvSpPr txBox="1"/>
                <p:nvPr/>
              </p:nvSpPr>
              <p:spPr>
                <a:xfrm>
                  <a:off x="4326951" y="3183452"/>
                  <a:ext cx="1575228" cy="338554"/>
                </a:xfrm>
                <a:prstGeom prst="rect">
                  <a:avLst/>
                </a:prstGeom>
                <a:noFill/>
              </p:spPr>
              <p:txBody>
                <a:bodyPr wrap="square" rtlCol="0">
                  <a:spAutoFit/>
                </a:bodyPr>
                <a:lstStyle/>
                <a:p>
                  <a:r>
                    <a:rPr lang="fr-FR" sz="1600" dirty="0">
                      <a:latin typeface="Agency FB" panose="020B0503020202020204" pitchFamily="34" charset="0"/>
                    </a:rPr>
                    <a:t>Temps d’intégration</a:t>
                  </a:r>
                </a:p>
              </p:txBody>
            </p:sp>
            <p:sp>
              <p:nvSpPr>
                <p:cNvPr id="191" name="ZoneTexte 190"/>
                <p:cNvSpPr txBox="1"/>
                <p:nvPr/>
              </p:nvSpPr>
              <p:spPr>
                <a:xfrm>
                  <a:off x="3412669" y="1939116"/>
                  <a:ext cx="818008" cy="338554"/>
                </a:xfrm>
                <a:prstGeom prst="rect">
                  <a:avLst/>
                </a:prstGeom>
                <a:noFill/>
              </p:spPr>
              <p:txBody>
                <a:bodyPr wrap="square" rtlCol="0">
                  <a:spAutoFit/>
                </a:bodyPr>
                <a:lstStyle/>
                <a:p>
                  <a:r>
                    <a:rPr lang="fr-FR" sz="1600" dirty="0">
                      <a:latin typeface="Agency FB" panose="020B0503020202020204" pitchFamily="34" charset="0"/>
                    </a:rPr>
                    <a:t>Charges</a:t>
                  </a:r>
                </a:p>
              </p:txBody>
            </p:sp>
            <p:sp>
              <p:nvSpPr>
                <p:cNvPr id="192" name="ZoneTexte 191"/>
                <p:cNvSpPr txBox="1"/>
                <p:nvPr/>
              </p:nvSpPr>
              <p:spPr>
                <a:xfrm>
                  <a:off x="3775588" y="1228036"/>
                  <a:ext cx="1541690" cy="338554"/>
                </a:xfrm>
                <a:prstGeom prst="rect">
                  <a:avLst/>
                </a:prstGeom>
                <a:noFill/>
              </p:spPr>
              <p:txBody>
                <a:bodyPr wrap="square" rtlCol="0">
                  <a:spAutoFit/>
                </a:bodyPr>
                <a:lstStyle/>
                <a:p>
                  <a:r>
                    <a:rPr lang="fr-FR" sz="1600" dirty="0">
                      <a:latin typeface="Agency FB" panose="020B0503020202020204" pitchFamily="34" charset="0"/>
                    </a:rPr>
                    <a:t>Puits de potentiel</a:t>
                  </a:r>
                </a:p>
              </p:txBody>
            </p:sp>
          </p:grpSp>
          <p:pic>
            <p:nvPicPr>
              <p:cNvPr id="181" name="Picture 12" descr="Microchip Technology MCP3008-I/P Image agrandie"/>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ackgroundRemoval t="10000" b="90000" l="2667" r="99333">
                            <a14:foregroundMark x1="92000" y1="53333" x2="92000" y2="53333"/>
                          </a14:backgroundRemoval>
                        </a14:imgEffect>
                      </a14:imgLayer>
                    </a14:imgProps>
                  </a:ext>
                  <a:ext uri="{28A0092B-C50C-407E-A947-70E740481C1C}">
                    <a14:useLocalDpi xmlns:a14="http://schemas.microsoft.com/office/drawing/2010/main" val="0"/>
                  </a:ext>
                </a:extLst>
              </a:blip>
              <a:srcRect/>
              <a:stretch>
                <a:fillRect/>
              </a:stretch>
            </p:blipFill>
            <p:spPr bwMode="auto">
              <a:xfrm>
                <a:off x="5600005" y="3871317"/>
                <a:ext cx="1074663" cy="1074663"/>
              </a:xfrm>
              <a:prstGeom prst="rect">
                <a:avLst/>
              </a:prstGeom>
              <a:noFill/>
              <a:extLst>
                <a:ext uri="{909E8E84-426E-40DD-AFC4-6F175D3DCCD1}">
                  <a14:hiddenFill xmlns:a14="http://schemas.microsoft.com/office/drawing/2010/main">
                    <a:solidFill>
                      <a:srgbClr val="FFFFFF"/>
                    </a:solidFill>
                  </a14:hiddenFill>
                </a:ext>
              </a:extLst>
            </p:spPr>
          </p:pic>
          <p:sp>
            <p:nvSpPr>
              <p:cNvPr id="182" name="ZoneTexte 181"/>
              <p:cNvSpPr txBox="1"/>
              <p:nvPr/>
            </p:nvSpPr>
            <p:spPr>
              <a:xfrm>
                <a:off x="5499822" y="4616370"/>
                <a:ext cx="1541690" cy="830997"/>
              </a:xfrm>
              <a:prstGeom prst="rect">
                <a:avLst/>
              </a:prstGeom>
              <a:noFill/>
            </p:spPr>
            <p:txBody>
              <a:bodyPr wrap="square" rtlCol="0">
                <a:spAutoFit/>
              </a:bodyPr>
              <a:lstStyle/>
              <a:p>
                <a:r>
                  <a:rPr lang="fr-FR" sz="1600" dirty="0">
                    <a:latin typeface="Agency FB" panose="020B0503020202020204" pitchFamily="34" charset="0"/>
                  </a:rPr>
                  <a:t>Convertisseur Analogique / Numérique</a:t>
                </a:r>
              </a:p>
            </p:txBody>
          </p:sp>
          <p:pic>
            <p:nvPicPr>
              <p:cNvPr id="183" name="Picture 16" descr="Conversion d'un signal analogique en signal numérique - myMaxicour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7736" y="5158037"/>
                <a:ext cx="1821462" cy="985986"/>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Connecteur en arc 183"/>
              <p:cNvCxnSpPr>
                <a:stCxn id="190" idx="3"/>
                <a:endCxn id="181" idx="3"/>
              </p:cNvCxnSpPr>
              <p:nvPr/>
            </p:nvCxnSpPr>
            <p:spPr>
              <a:xfrm>
                <a:off x="6634543" y="3354537"/>
                <a:ext cx="40125" cy="1054112"/>
              </a:xfrm>
              <a:prstGeom prst="curvedConnector3">
                <a:avLst>
                  <a:gd name="adj1" fmla="val 66972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cxnSp>
            <p:nvCxnSpPr>
              <p:cNvPr id="185" name="Connecteur en arc 184"/>
              <p:cNvCxnSpPr>
                <a:endCxn id="186" idx="3"/>
              </p:cNvCxnSpPr>
              <p:nvPr/>
            </p:nvCxnSpPr>
            <p:spPr>
              <a:xfrm rot="10800000" flipV="1">
                <a:off x="3406260" y="4382013"/>
                <a:ext cx="2056413" cy="1048166"/>
              </a:xfrm>
              <a:prstGeom prst="curvedConnector3">
                <a:avLst>
                  <a:gd name="adj1" fmla="val 50000"/>
                </a:avLst>
              </a:prstGeom>
              <a:ln w="28575">
                <a:solidFill>
                  <a:schemeClr val="accent3"/>
                </a:solidFill>
                <a:tailEnd type="triangle"/>
              </a:ln>
            </p:spPr>
            <p:style>
              <a:lnRef idx="2">
                <a:schemeClr val="accent6"/>
              </a:lnRef>
              <a:fillRef idx="0">
                <a:schemeClr val="accent6"/>
              </a:fillRef>
              <a:effectRef idx="1">
                <a:schemeClr val="accent6"/>
              </a:effectRef>
              <a:fontRef idx="minor">
                <a:schemeClr val="tx1"/>
              </a:fontRef>
            </p:style>
          </p:cxnSp>
          <p:pic>
            <p:nvPicPr>
              <p:cNvPr id="186" name="Picture 10" descr="Tout savoir sur les perroquets I Parrot World"/>
              <p:cNvPicPr>
                <a:picLocks noChangeAspect="1" noChangeArrowheads="1"/>
              </p:cNvPicPr>
              <p:nvPr/>
            </p:nvPicPr>
            <p:blipFill>
              <a:blip r:embed="rId16">
                <a:extLst>
                  <a:ext uri="{BEBA8EAE-BF5A-486C-A8C5-ECC9F3942E4B}">
                    <a14:imgProps xmlns:a14="http://schemas.microsoft.com/office/drawing/2010/main">
                      <a14:imgLayer r:embed="rId1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497875" y="4716707"/>
                <a:ext cx="1908384" cy="1426943"/>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p:cNvSpPr/>
              <p:nvPr/>
            </p:nvSpPr>
            <p:spPr>
              <a:xfrm>
                <a:off x="3687736" y="4575606"/>
                <a:ext cx="1561068" cy="369332"/>
              </a:xfrm>
              <a:prstGeom prst="rect">
                <a:avLst/>
              </a:prstGeom>
            </p:spPr>
            <p:txBody>
              <a:bodyPr wrap="none">
                <a:spAutoFit/>
              </a:bodyPr>
              <a:lstStyle/>
              <a:p>
                <a:r>
                  <a:rPr lang="fr-FR" dirty="0"/>
                  <a:t>01010101110</a:t>
                </a:r>
              </a:p>
            </p:txBody>
          </p:sp>
          <p:sp>
            <p:nvSpPr>
              <p:cNvPr id="188" name="ZoneTexte 187"/>
              <p:cNvSpPr txBox="1"/>
              <p:nvPr/>
            </p:nvSpPr>
            <p:spPr>
              <a:xfrm>
                <a:off x="3766621" y="5346199"/>
                <a:ext cx="1458710" cy="584775"/>
              </a:xfrm>
              <a:prstGeom prst="rect">
                <a:avLst/>
              </a:prstGeom>
              <a:noFill/>
            </p:spPr>
            <p:txBody>
              <a:bodyPr wrap="square" rtlCol="0">
                <a:spAutoFit/>
              </a:bodyPr>
              <a:lstStyle/>
              <a:p>
                <a:r>
                  <a:rPr lang="fr-FR" sz="1600" dirty="0">
                    <a:latin typeface="Agency FB" panose="020B0503020202020204" pitchFamily="34" charset="0"/>
                  </a:rPr>
                  <a:t>x Le nombre de pixels</a:t>
                </a:r>
              </a:p>
            </p:txBody>
          </p:sp>
        </p:grpSp>
        <mc:AlternateContent xmlns:mc="http://schemas.openxmlformats.org/markup-compatibility/2006" xmlns:a14="http://schemas.microsoft.com/office/drawing/2010/main">
          <mc:Choice Requires="a14">
            <p:sp>
              <p:nvSpPr>
                <p:cNvPr id="162" name="ZoneTexte 161"/>
                <p:cNvSpPr txBox="1"/>
                <p:nvPr/>
              </p:nvSpPr>
              <p:spPr>
                <a:xfrm>
                  <a:off x="3520122" y="3110036"/>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2" name="ZoneTexte 161"/>
                <p:cNvSpPr txBox="1">
                  <a:spLocks noRot="1" noChangeAspect="1" noMove="1" noResize="1" noEditPoints="1" noAdjustHandles="1" noChangeArrowheads="1" noChangeShapeType="1" noTextEdit="1"/>
                </p:cNvSpPr>
                <p:nvPr/>
              </p:nvSpPr>
              <p:spPr>
                <a:xfrm>
                  <a:off x="3520122" y="3110036"/>
                  <a:ext cx="397032" cy="276999"/>
                </a:xfrm>
                <a:prstGeom prst="rect">
                  <a:avLst/>
                </a:prstGeom>
                <a:blipFill>
                  <a:blip r:embed="rId18"/>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3" name="ZoneTexte 162"/>
                <p:cNvSpPr txBox="1"/>
                <p:nvPr/>
              </p:nvSpPr>
              <p:spPr>
                <a:xfrm>
                  <a:off x="3271779" y="307972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𝑒</m:t>
                            </m:r>
                          </m:e>
                          <m:sup>
                            <m:r>
                              <a:rPr lang="fr-FR" b="0" i="1" smtClean="0">
                                <a:latin typeface="Cambria Math" panose="02040503050406030204" pitchFamily="18" charset="0"/>
                              </a:rPr>
                              <m:t>−</m:t>
                            </m:r>
                          </m:sup>
                        </m:sSup>
                      </m:oMath>
                    </m:oMathPara>
                  </a14:m>
                  <a:endParaRPr lang="fr-FR" dirty="0"/>
                </a:p>
              </p:txBody>
            </p:sp>
          </mc:Choice>
          <mc:Fallback xmlns="">
            <p:sp>
              <p:nvSpPr>
                <p:cNvPr id="163" name="ZoneTexte 162"/>
                <p:cNvSpPr txBox="1">
                  <a:spLocks noRot="1" noChangeAspect="1" noMove="1" noResize="1" noEditPoints="1" noAdjustHandles="1" noChangeArrowheads="1" noChangeShapeType="1" noTextEdit="1"/>
                </p:cNvSpPr>
                <p:nvPr/>
              </p:nvSpPr>
              <p:spPr>
                <a:xfrm>
                  <a:off x="3271779" y="3079722"/>
                  <a:ext cx="397032" cy="276999"/>
                </a:xfrm>
                <a:prstGeom prst="rect">
                  <a:avLst/>
                </a:prstGeom>
                <a:blipFill>
                  <a:blip r:embed="rId19"/>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4" name="ZoneTexte 163"/>
                <p:cNvSpPr txBox="1"/>
                <p:nvPr/>
              </p:nvSpPr>
              <p:spPr>
                <a:xfrm>
                  <a:off x="3811552" y="3054492"/>
                  <a:ext cx="397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𝑒</m:t>
                            </m:r>
                          </m:e>
                          <m:sup>
                            <m:r>
                              <a:rPr lang="fr-FR" b="0" i="1" smtClean="0">
                                <a:solidFill>
                                  <a:schemeClr val="tx1"/>
                                </a:solidFill>
                                <a:latin typeface="Cambria Math" panose="02040503050406030204" pitchFamily="18" charset="0"/>
                              </a:rPr>
                              <m:t>−</m:t>
                            </m:r>
                          </m:sup>
                        </m:sSup>
                      </m:oMath>
                    </m:oMathPara>
                  </a14:m>
                  <a:endParaRPr lang="fr-FR" dirty="0">
                    <a:solidFill>
                      <a:schemeClr val="tx1"/>
                    </a:solidFill>
                  </a:endParaRPr>
                </a:p>
              </p:txBody>
            </p:sp>
          </mc:Choice>
          <mc:Fallback xmlns="">
            <p:sp>
              <p:nvSpPr>
                <p:cNvPr id="164" name="ZoneTexte 163"/>
                <p:cNvSpPr txBox="1">
                  <a:spLocks noRot="1" noChangeAspect="1" noMove="1" noResize="1" noEditPoints="1" noAdjustHandles="1" noChangeArrowheads="1" noChangeShapeType="1" noTextEdit="1"/>
                </p:cNvSpPr>
                <p:nvPr/>
              </p:nvSpPr>
              <p:spPr>
                <a:xfrm>
                  <a:off x="3811552" y="3054492"/>
                  <a:ext cx="397032" cy="276999"/>
                </a:xfrm>
                <a:prstGeom prst="rect">
                  <a:avLst/>
                </a:prstGeom>
                <a:blipFill>
                  <a:blip r:embed="rId20"/>
                  <a:stretch>
                    <a:fillRect b="-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5" name="ZoneTexte 164"/>
                <p:cNvSpPr txBox="1"/>
                <p:nvPr/>
              </p:nvSpPr>
              <p:spPr>
                <a:xfrm>
                  <a:off x="2421048" y="2977550"/>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5" name="ZoneTexte 164"/>
                <p:cNvSpPr txBox="1">
                  <a:spLocks noRot="1" noChangeAspect="1" noMove="1" noResize="1" noEditPoints="1" noAdjustHandles="1" noChangeArrowheads="1" noChangeShapeType="1" noTextEdit="1"/>
                </p:cNvSpPr>
                <p:nvPr/>
              </p:nvSpPr>
              <p:spPr>
                <a:xfrm>
                  <a:off x="2421048" y="2977550"/>
                  <a:ext cx="354584" cy="246221"/>
                </a:xfrm>
                <a:prstGeom prst="rect">
                  <a:avLst/>
                </a:prstGeom>
                <a:blipFill>
                  <a:blip r:embed="rId21"/>
                  <a:stretch>
                    <a:fillRect b="-24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6" name="ZoneTexte 165"/>
                <p:cNvSpPr txBox="1"/>
                <p:nvPr/>
              </p:nvSpPr>
              <p:spPr>
                <a:xfrm>
                  <a:off x="3837083" y="3242429"/>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6" name="ZoneTexte 165"/>
                <p:cNvSpPr txBox="1">
                  <a:spLocks noRot="1" noChangeAspect="1" noMove="1" noResize="1" noEditPoints="1" noAdjustHandles="1" noChangeArrowheads="1" noChangeShapeType="1" noTextEdit="1"/>
                </p:cNvSpPr>
                <p:nvPr/>
              </p:nvSpPr>
              <p:spPr>
                <a:xfrm>
                  <a:off x="3837083" y="3242429"/>
                  <a:ext cx="354584" cy="246221"/>
                </a:xfrm>
                <a:prstGeom prst="rect">
                  <a:avLst/>
                </a:prstGeom>
                <a:blipFill>
                  <a:blip r:embed="rId22"/>
                  <a:stretch>
                    <a:fillRect b="-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7" name="ZoneTexte 166"/>
                <p:cNvSpPr txBox="1"/>
                <p:nvPr/>
              </p:nvSpPr>
              <p:spPr>
                <a:xfrm>
                  <a:off x="3765243" y="3575641"/>
                  <a:ext cx="3545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600" i="1" smtClean="0">
                                <a:solidFill>
                                  <a:srgbClr val="FFC000"/>
                                </a:solidFill>
                                <a:latin typeface="Cambria Math" panose="02040503050406030204" pitchFamily="18" charset="0"/>
                              </a:rPr>
                            </m:ctrlPr>
                          </m:sSupPr>
                          <m:e>
                            <m:r>
                              <a:rPr lang="fr-FR" sz="1600" b="0" i="1" smtClean="0">
                                <a:solidFill>
                                  <a:srgbClr val="FFC000"/>
                                </a:solidFill>
                                <a:latin typeface="Cambria Math" panose="02040503050406030204" pitchFamily="18" charset="0"/>
                              </a:rPr>
                              <m:t>𝑒</m:t>
                            </m:r>
                          </m:e>
                          <m:sup>
                            <m:r>
                              <a:rPr lang="fr-FR" sz="1600" b="0" i="1" smtClean="0">
                                <a:solidFill>
                                  <a:srgbClr val="FFC000"/>
                                </a:solidFill>
                                <a:latin typeface="Cambria Math" panose="02040503050406030204" pitchFamily="18" charset="0"/>
                              </a:rPr>
                              <m:t>−</m:t>
                            </m:r>
                          </m:sup>
                        </m:sSup>
                      </m:oMath>
                    </m:oMathPara>
                  </a14:m>
                  <a:endParaRPr lang="fr-FR" sz="1600" dirty="0">
                    <a:solidFill>
                      <a:srgbClr val="FFC000"/>
                    </a:solidFill>
                  </a:endParaRPr>
                </a:p>
              </p:txBody>
            </p:sp>
          </mc:Choice>
          <mc:Fallback xmlns="">
            <p:sp>
              <p:nvSpPr>
                <p:cNvPr id="167" name="ZoneTexte 166"/>
                <p:cNvSpPr txBox="1">
                  <a:spLocks noRot="1" noChangeAspect="1" noMove="1" noResize="1" noEditPoints="1" noAdjustHandles="1" noChangeArrowheads="1" noChangeShapeType="1" noTextEdit="1"/>
                </p:cNvSpPr>
                <p:nvPr/>
              </p:nvSpPr>
              <p:spPr>
                <a:xfrm>
                  <a:off x="3765243" y="3575641"/>
                  <a:ext cx="354584" cy="246221"/>
                </a:xfrm>
                <a:prstGeom prst="rect">
                  <a:avLst/>
                </a:prstGeom>
                <a:blipFill>
                  <a:blip r:embed="rId23"/>
                  <a:stretch>
                    <a:fillRect b="-2500"/>
                  </a:stretch>
                </a:blipFill>
              </p:spPr>
              <p:txBody>
                <a:bodyPr/>
                <a:lstStyle/>
                <a:p>
                  <a:r>
                    <a:rPr lang="fr-FR">
                      <a:noFill/>
                    </a:rPr>
                    <a:t> </a:t>
                  </a:r>
                </a:p>
              </p:txBody>
            </p:sp>
          </mc:Fallback>
        </mc:AlternateContent>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Gain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33</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8492462" y="1041927"/>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Gain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983117" y="1577427"/>
            <a:ext cx="3956518" cy="4801314"/>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S’effectue avant la conversion Analogique / Numérique.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Permet d’arriver plus vite à la saturation avec moins de photons dans le but de </a:t>
            </a:r>
            <a:r>
              <a:rPr lang="fr-FR" dirty="0">
                <a:solidFill>
                  <a:schemeClr val="accent6">
                    <a:lumMod val="75000"/>
                  </a:schemeClr>
                </a:solidFill>
                <a:latin typeface="Arial" panose="020B0604020202020204" pitchFamily="34" charset="0"/>
                <a:cs typeface="Arial" panose="020B0604020202020204" pitchFamily="34" charset="0"/>
              </a:rPr>
              <a:t>mieux exploiter la dynamique</a:t>
            </a:r>
            <a:r>
              <a:rPr lang="fr-FR" dirty="0">
                <a:latin typeface="Arial" panose="020B0604020202020204" pitchFamily="34" charset="0"/>
                <a:cs typeface="Arial" panose="020B0604020202020204" pitchFamily="34" charset="0"/>
              </a:rPr>
              <a:t> du capteur.</a:t>
            </a:r>
          </a:p>
          <a:p>
            <a:pPr algn="just"/>
            <a:endParaRPr lang="fr-FR" dirty="0">
              <a:latin typeface="Arial" panose="020B0604020202020204" pitchFamily="34" charset="0"/>
              <a:cs typeface="Arial" panose="020B0604020202020204" pitchFamily="34" charset="0"/>
            </a:endParaRPr>
          </a:p>
          <a:p>
            <a:pPr algn="just"/>
            <a:r>
              <a:rPr lang="fr-FR" dirty="0">
                <a:solidFill>
                  <a:srgbClr val="FF0000"/>
                </a:solidFill>
                <a:latin typeface="Arial" panose="020B0604020202020204" pitchFamily="34" charset="0"/>
                <a:cs typeface="Arial" panose="020B0604020202020204" pitchFamily="34" charset="0"/>
              </a:rPr>
              <a:t>Attention</a:t>
            </a:r>
            <a:r>
              <a:rPr lang="fr-FR" dirty="0">
                <a:latin typeface="Arial" panose="020B0604020202020204" pitchFamily="34" charset="0"/>
                <a:cs typeface="Arial" panose="020B0604020202020204" pitchFamily="34" charset="0"/>
              </a:rPr>
              <a:t> cela augmente aussi le </a:t>
            </a:r>
            <a:r>
              <a:rPr lang="fr-FR" dirty="0">
                <a:solidFill>
                  <a:srgbClr val="FF0000"/>
                </a:solidFill>
                <a:latin typeface="Arial" panose="020B0604020202020204" pitchFamily="34" charset="0"/>
                <a:cs typeface="Arial" panose="020B0604020202020204" pitchFamily="34" charset="0"/>
              </a:rPr>
              <a:t>bruit</a:t>
            </a:r>
            <a:r>
              <a:rPr lang="fr-FR" dirty="0">
                <a:latin typeface="Arial" panose="020B0604020202020204" pitchFamily="34" charset="0"/>
                <a:cs typeface="Arial" panose="020B0604020202020204" pitchFamily="34" charset="0"/>
              </a:rPr>
              <a:t> de l’image.</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Cas d’utilisation : </a:t>
            </a:r>
          </a:p>
          <a:p>
            <a:pPr algn="just"/>
            <a:r>
              <a:rPr lang="fr-FR" dirty="0">
                <a:latin typeface="Arial" panose="020B0604020202020204" pitchFamily="34" charset="0"/>
                <a:cs typeface="Arial" panose="020B0604020202020204" pitchFamily="34" charset="0"/>
              </a:rPr>
              <a:t> - quand on ne peut pas augmenter le temps d’intégration (pour de la vidéo par exemple et éviter un flou de mouvement)</a:t>
            </a:r>
          </a:p>
          <a:p>
            <a:pPr algn="just"/>
            <a:r>
              <a:rPr lang="fr-FR" dirty="0">
                <a:latin typeface="Arial" panose="020B0604020202020204" pitchFamily="34" charset="0"/>
                <a:cs typeface="Arial" panose="020B0604020202020204" pitchFamily="34" charset="0"/>
              </a:rPr>
              <a:t>- En cas d’éclairage trop faible.</a:t>
            </a:r>
          </a:p>
        </p:txBody>
      </p:sp>
      <p:pic>
        <p:nvPicPr>
          <p:cNvPr id="134" name="Picture 6" descr="Control Icon Vector Art, Icons, and Graphics for Free Downloa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51979" y="5895540"/>
            <a:ext cx="723655" cy="723655"/>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111"/>
          <p:cNvCxnSpPr/>
          <p:nvPr/>
        </p:nvCxnSpPr>
        <p:spPr>
          <a:xfrm flipH="1">
            <a:off x="5249354" y="1940924"/>
            <a:ext cx="430732" cy="1199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flipH="1">
            <a:off x="5680086" y="1933823"/>
            <a:ext cx="4029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774913" y="2393327"/>
            <a:ext cx="782587" cy="369332"/>
          </a:xfrm>
          <a:prstGeom prst="rect">
            <a:avLst/>
          </a:prstGeom>
        </p:spPr>
        <p:txBody>
          <a:bodyPr wrap="none">
            <a:spAutoFit/>
          </a:bodyPr>
          <a:lstStyle/>
          <a:p>
            <a:r>
              <a:rPr lang="fr-FR" b="1" dirty="0">
                <a:solidFill>
                  <a:srgbClr val="FFC000"/>
                </a:solidFill>
                <a:latin typeface="Agency FB" panose="020B0503020202020204" pitchFamily="34" charset="0"/>
              </a:rPr>
              <a:t>Gain = 1</a:t>
            </a:r>
            <a:endParaRPr lang="fr-FR" b="1" dirty="0">
              <a:solidFill>
                <a:srgbClr val="FFC000"/>
              </a:solidFill>
            </a:endParaRPr>
          </a:p>
        </p:txBody>
      </p:sp>
      <p:sp>
        <p:nvSpPr>
          <p:cNvPr id="115" name="Rectangle 114"/>
          <p:cNvSpPr/>
          <p:nvPr/>
        </p:nvSpPr>
        <p:spPr>
          <a:xfrm>
            <a:off x="5366276" y="1599667"/>
            <a:ext cx="758541" cy="369332"/>
          </a:xfrm>
          <a:prstGeom prst="rect">
            <a:avLst/>
          </a:prstGeom>
        </p:spPr>
        <p:txBody>
          <a:bodyPr wrap="none">
            <a:spAutoFit/>
          </a:bodyPr>
          <a:lstStyle/>
          <a:p>
            <a:r>
              <a:rPr lang="fr-FR" b="1" dirty="0">
                <a:solidFill>
                  <a:srgbClr val="FF0000"/>
                </a:solidFill>
                <a:latin typeface="Agency FB" panose="020B0503020202020204" pitchFamily="34" charset="0"/>
              </a:rPr>
              <a:t>Gain &gt; 1</a:t>
            </a:r>
            <a:endParaRPr lang="fr-FR" b="1" dirty="0">
              <a:solidFill>
                <a:srgbClr val="FF0000"/>
              </a:solidFill>
            </a:endParaRPr>
          </a:p>
        </p:txBody>
      </p:sp>
      <p:cxnSp>
        <p:nvCxnSpPr>
          <p:cNvPr id="12" name="Connecteur en arc 11"/>
          <p:cNvCxnSpPr>
            <a:stCxn id="49" idx="1"/>
            <a:endCxn id="115" idx="0"/>
          </p:cNvCxnSpPr>
          <p:nvPr/>
        </p:nvCxnSpPr>
        <p:spPr>
          <a:xfrm rot="10800000" flipV="1">
            <a:off x="5745548" y="1272759"/>
            <a:ext cx="2746915" cy="326907"/>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rot="16200000">
            <a:off x="6405465" y="2413990"/>
            <a:ext cx="1257716" cy="208477"/>
          </a:xfrm>
          <a:prstGeom prst="rect">
            <a:avLst/>
          </a:prstGeom>
          <a:gradFill flip="none" rotWithShape="1">
            <a:gsLst>
              <a:gs pos="0">
                <a:schemeClr val="tx1"/>
              </a:gs>
              <a:gs pos="100000">
                <a:schemeClr val="bg1"/>
              </a:gs>
            </a:gsLst>
            <a:lin ang="0" scaled="1"/>
            <a:tileRect/>
          </a:gra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6787200" y="3100660"/>
            <a:ext cx="55656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min</a:t>
            </a:r>
            <a:endParaRPr lang="fr-FR" dirty="0"/>
          </a:p>
        </p:txBody>
      </p:sp>
      <p:sp>
        <p:nvSpPr>
          <p:cNvPr id="211" name="Rectangle 210"/>
          <p:cNvSpPr/>
          <p:nvPr/>
        </p:nvSpPr>
        <p:spPr>
          <a:xfrm>
            <a:off x="6739554" y="1540236"/>
            <a:ext cx="62068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max</a:t>
            </a:r>
            <a:endParaRPr lang="fr-FR" dirty="0"/>
          </a:p>
        </p:txBody>
      </p:sp>
    </p:spTree>
    <p:extLst>
      <p:ext uri="{BB962C8B-B14F-4D97-AF65-F5344CB8AC3E}">
        <p14:creationId xmlns:p14="http://schemas.microsoft.com/office/powerpoint/2010/main" val="394120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Mots clés</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34</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367950" y="905885"/>
            <a:ext cx="2732887"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Résolution</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360000" y="1311888"/>
            <a:ext cx="5205157"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 nombre de photodiodes (pixels) de votre capteur. La capacité du capteur à voir les détails de la scène. </a:t>
            </a:r>
            <a:r>
              <a:rPr lang="fr-FR" u="sng" dirty="0">
                <a:latin typeface="Arial" panose="020B0604020202020204" pitchFamily="34" charset="0"/>
                <a:cs typeface="Arial" panose="020B0604020202020204" pitchFamily="34" charset="0"/>
              </a:rPr>
              <a:t>Augmente le temps de traitement et stockage de l’image.</a:t>
            </a:r>
          </a:p>
        </p:txBody>
      </p:sp>
      <p:pic>
        <p:nvPicPr>
          <p:cNvPr id="132" name="Picture 12" descr="hardware Icon - Free PNG &amp; SVG 1871669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7790" y="85732"/>
            <a:ext cx="670490" cy="670490"/>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e 132"/>
          <p:cNvGrpSpPr/>
          <p:nvPr/>
        </p:nvGrpSpPr>
        <p:grpSpPr>
          <a:xfrm>
            <a:off x="9734708" y="529837"/>
            <a:ext cx="1096654" cy="1161220"/>
            <a:chOff x="10908218" y="5405665"/>
            <a:chExt cx="1096654" cy="1161220"/>
          </a:xfrm>
        </p:grpSpPr>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718" y="5682635"/>
              <a:ext cx="723655" cy="723655"/>
            </a:xfrm>
            <a:prstGeom prst="rect">
              <a:avLst/>
            </a:prstGeom>
            <a:noFill/>
            <a:extLst>
              <a:ext uri="{909E8E84-426E-40DD-AFC4-6F175D3DCCD1}">
                <a14:hiddenFill xmlns:a14="http://schemas.microsoft.com/office/drawing/2010/main">
                  <a:solidFill>
                    <a:srgbClr val="FFFFFF"/>
                  </a:solidFill>
                </a14:hiddenFill>
              </a:ext>
            </a:extLst>
          </p:spPr>
        </p:pic>
        <p:sp>
          <p:nvSpPr>
            <p:cNvPr id="135" name="Multiplication 134"/>
            <p:cNvSpPr/>
            <p:nvPr/>
          </p:nvSpPr>
          <p:spPr>
            <a:xfrm>
              <a:off x="10908218" y="5405665"/>
              <a:ext cx="1096654" cy="1161220"/>
            </a:xfrm>
            <a:prstGeom prst="mathMultiply">
              <a:avLst>
                <a:gd name="adj1" fmla="val 28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p:cNvSpPr txBox="1"/>
          <p:nvPr/>
        </p:nvSpPr>
        <p:spPr>
          <a:xfrm>
            <a:off x="374392" y="2602906"/>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Nombre d’images par seconde</a:t>
            </a:r>
          </a:p>
          <a:p>
            <a:r>
              <a:rPr lang="fr-FR" sz="2400" i="1" dirty="0">
                <a:solidFill>
                  <a:schemeClr val="accent1"/>
                </a:solidFill>
                <a:latin typeface="Agency FB" panose="020B0503020202020204" pitchFamily="34" charset="0"/>
              </a:rPr>
              <a:t>Frames per second  (</a:t>
            </a:r>
            <a:r>
              <a:rPr lang="fr-FR" sz="2400" i="1" dirty="0" err="1">
                <a:solidFill>
                  <a:schemeClr val="accent1"/>
                </a:solidFill>
                <a:latin typeface="Agency FB" panose="020B0503020202020204" pitchFamily="34" charset="0"/>
              </a:rPr>
              <a:t>fps</a:t>
            </a:r>
            <a:r>
              <a:rPr lang="fr-FR" sz="2400" i="1" dirty="0">
                <a:solidFill>
                  <a:schemeClr val="accent1"/>
                </a:solidFill>
                <a:latin typeface="Agency FB" panose="020B0503020202020204" pitchFamily="34" charset="0"/>
              </a:rPr>
              <a:t>)</a:t>
            </a:r>
          </a:p>
        </p:txBody>
      </p:sp>
      <p:sp>
        <p:nvSpPr>
          <p:cNvPr id="62" name="ZoneTexte 61"/>
          <p:cNvSpPr txBox="1"/>
          <p:nvPr/>
        </p:nvSpPr>
        <p:spPr>
          <a:xfrm>
            <a:off x="374392" y="3363786"/>
            <a:ext cx="5172596" cy="147732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le nombre d’image que peut fournir la caméra en 1 seconde.</a:t>
            </a:r>
          </a:p>
          <a:p>
            <a:pPr algn="just"/>
            <a:r>
              <a:rPr lang="fr-FR" dirty="0">
                <a:latin typeface="Arial" panose="020B0604020202020204" pitchFamily="34" charset="0"/>
                <a:cs typeface="Arial" panose="020B0604020202020204" pitchFamily="34" charset="0"/>
              </a:rPr>
              <a:t>Généralement, cela diminue avec la résolution du capteur. Plus l’image est grande plus le capteur met du temps à transférer l’image.</a:t>
            </a:r>
          </a:p>
        </p:txBody>
      </p:sp>
      <p:sp>
        <p:nvSpPr>
          <p:cNvPr id="65" name="ZoneTexte 64"/>
          <p:cNvSpPr txBox="1"/>
          <p:nvPr/>
        </p:nvSpPr>
        <p:spPr>
          <a:xfrm>
            <a:off x="367951" y="4894642"/>
            <a:ext cx="3442381"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Obturation</a:t>
            </a:r>
          </a:p>
          <a:p>
            <a:r>
              <a:rPr lang="fr-FR" sz="2400" i="1"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66" name="ZoneTexte 65"/>
          <p:cNvSpPr txBox="1"/>
          <p:nvPr/>
        </p:nvSpPr>
        <p:spPr>
          <a:xfrm>
            <a:off x="367950" y="5693521"/>
            <a:ext cx="4545956"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Mécanisme (automatique ou manuel) permettant l’arrivée des photons sur capteur. </a:t>
            </a:r>
          </a:p>
        </p:txBody>
      </p:sp>
      <p:sp>
        <p:nvSpPr>
          <p:cNvPr id="71" name="ZoneTexte 70"/>
          <p:cNvSpPr txBox="1"/>
          <p:nvPr/>
        </p:nvSpPr>
        <p:spPr>
          <a:xfrm>
            <a:off x="6283489" y="987622"/>
            <a:ext cx="2732887" cy="830997"/>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Rolling </a:t>
            </a:r>
            <a:r>
              <a:rPr lang="fr-FR" sz="2400" dirty="0" err="1">
                <a:solidFill>
                  <a:schemeClr val="accent1"/>
                </a:solidFill>
                <a:latin typeface="Agency FB" panose="020B0503020202020204" pitchFamily="34" charset="0"/>
              </a:rPr>
              <a:t>shutter</a:t>
            </a:r>
            <a:r>
              <a:rPr lang="fr-FR" sz="2400" dirty="0">
                <a:solidFill>
                  <a:schemeClr val="accent1"/>
                </a:solidFill>
                <a:latin typeface="Agency FB" panose="020B0503020202020204" pitchFamily="34" charset="0"/>
              </a:rPr>
              <a:t> / Global </a:t>
            </a:r>
            <a:r>
              <a:rPr lang="fr-FR" sz="2400" dirty="0" err="1">
                <a:solidFill>
                  <a:schemeClr val="accent1"/>
                </a:solidFill>
                <a:latin typeface="Agency FB" panose="020B0503020202020204" pitchFamily="34" charset="0"/>
              </a:rPr>
              <a:t>shutter</a:t>
            </a:r>
            <a:endParaRPr lang="fr-FR" sz="2400" i="1" dirty="0">
              <a:solidFill>
                <a:schemeClr val="accent1"/>
              </a:solidFill>
              <a:latin typeface="Agency FB" panose="020B0503020202020204" pitchFamily="34" charset="0"/>
            </a:endParaRPr>
          </a:p>
        </p:txBody>
      </p:sp>
      <p:sp>
        <p:nvSpPr>
          <p:cNvPr id="79" name="ZoneTexte 78"/>
          <p:cNvSpPr txBox="1"/>
          <p:nvPr/>
        </p:nvSpPr>
        <p:spPr>
          <a:xfrm>
            <a:off x="6260512" y="1782892"/>
            <a:ext cx="5333888" cy="64633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La façon dont les valeurs des pixels sont collecté par le système électronique au niveau du capteur.</a:t>
            </a:r>
          </a:p>
        </p:txBody>
      </p:sp>
      <p:pic>
        <p:nvPicPr>
          <p:cNvPr id="5122" name="Picture 2" descr="Rolling Shutter vs Global Shutter sCMOS Camera Mode- Oxford Instr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210" y="2569914"/>
            <a:ext cx="2432510" cy="108594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1132" y="3775516"/>
            <a:ext cx="2192648" cy="1908844"/>
          </a:xfrm>
          <a:prstGeom prst="rect">
            <a:avLst/>
          </a:prstGeom>
        </p:spPr>
      </p:pic>
      <p:sp>
        <p:nvSpPr>
          <p:cNvPr id="10" name="Rectangle 9"/>
          <p:cNvSpPr/>
          <p:nvPr/>
        </p:nvSpPr>
        <p:spPr>
          <a:xfrm>
            <a:off x="6376210" y="5738319"/>
            <a:ext cx="4209251"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Attention aux objets en mouvement avec le Rolling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a:t>
            </a:r>
            <a:endParaRPr lang="fr-FR" dirty="0"/>
          </a:p>
        </p:txBody>
      </p:sp>
      <p:pic>
        <p:nvPicPr>
          <p:cNvPr id="81" name="Picture 4" descr="Attention - Icônes panneaux gratuit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327418" y="5749482"/>
            <a:ext cx="516086" cy="51608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de l'hélice d'un avion avec l'effet rolling shutter à côté d'une même image sans l'eff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1330" y="2569914"/>
            <a:ext cx="2343409" cy="10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1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Mot clé – Précision</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3430316"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Précision (ou résolution spatiale)</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mc:AlternateContent xmlns:mc="http://schemas.openxmlformats.org/markup-compatibility/2006" xmlns:a14="http://schemas.microsoft.com/office/drawing/2010/main">
        <mc:Choice Requires="a14">
          <p:sp>
            <p:nvSpPr>
              <p:cNvPr id="3" name="ZoneTexte 2"/>
              <p:cNvSpPr txBox="1"/>
              <p:nvPr/>
            </p:nvSpPr>
            <p:spPr>
              <a:xfrm>
                <a:off x="7983117" y="1577427"/>
                <a:ext cx="4025118" cy="3970318"/>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C’est la distance observée dans la scène par 1 pixel dans une direction donnée (horizontale ou verticale). </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Unité métrique : m, mm, µm, etc…</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La précision est à définir en fonction du plus petit objet à détecter.</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Afin d’éviter des problèmes de sous-échantillonnage un facteur de sécurité </a:t>
                </a:r>
                <a14:m>
                  <m:oMath xmlns:m="http://schemas.openxmlformats.org/officeDocument/2006/math">
                    <m:sSub>
                      <m:sSubPr>
                        <m:ctrlPr>
                          <a:rPr lang="fr-FR" b="0" i="1" smtClean="0">
                            <a:latin typeface="Cambria Math" panose="02040503050406030204" pitchFamily="18" charset="0"/>
                            <a:cs typeface="Arial" panose="020B0604020202020204" pitchFamily="34" charset="0"/>
                          </a:rPr>
                        </m:ctrlPr>
                      </m:sSubPr>
                      <m:e>
                        <m:r>
                          <a:rPr lang="fr-FR" b="0" i="1" smtClean="0">
                            <a:latin typeface="Cambria Math" panose="02040503050406030204" pitchFamily="18" charset="0"/>
                            <a:cs typeface="Arial" panose="020B0604020202020204" pitchFamily="34" charset="0"/>
                          </a:rPr>
                          <m:t>𝐶</m:t>
                        </m:r>
                      </m:e>
                      <m:sub>
                        <m:r>
                          <a:rPr lang="fr-FR" b="0" i="1" smtClean="0">
                            <a:latin typeface="Cambria Math" panose="02040503050406030204" pitchFamily="18" charset="0"/>
                            <a:cs typeface="Arial" panose="020B0604020202020204" pitchFamily="34" charset="0"/>
                          </a:rPr>
                          <m:t>𝑠𝑒𝑐</m:t>
                        </m:r>
                      </m:sub>
                    </m:sSub>
                  </m:oMath>
                </a14:m>
                <a:r>
                  <a:rPr lang="fr-FR" dirty="0">
                    <a:latin typeface="Arial" panose="020B0604020202020204" pitchFamily="34" charset="0"/>
                    <a:cs typeface="Arial" panose="020B0604020202020204" pitchFamily="34" charset="0"/>
                  </a:rPr>
                  <a:t> est utilisé (idéalement </a:t>
                </a:r>
                <a:r>
                  <a:rPr lang="fr-FR" dirty="0" smtClean="0">
                    <a:latin typeface="Arial" panose="020B0604020202020204" pitchFamily="34" charset="0"/>
                    <a:cs typeface="Arial" panose="020B0604020202020204" pitchFamily="34" charset="0"/>
                  </a:rPr>
                  <a:t>au moins x2 </a:t>
                </a:r>
                <a:r>
                  <a:rPr lang="fr-FR" dirty="0">
                    <a:latin typeface="Arial" panose="020B0604020202020204" pitchFamily="34" charset="0"/>
                    <a:cs typeface="Arial" panose="020B0604020202020204" pitchFamily="34" charset="0"/>
                  </a:rPr>
                  <a:t>d’après le théorème de Shannon).</a:t>
                </a:r>
              </a:p>
            </p:txBody>
          </p:sp>
        </mc:Choice>
        <mc:Fallback xmlns="">
          <p:sp>
            <p:nvSpPr>
              <p:cNvPr id="3" name="ZoneTexte 2"/>
              <p:cNvSpPr txBox="1">
                <a:spLocks noRot="1" noChangeAspect="1" noMove="1" noResize="1" noEditPoints="1" noAdjustHandles="1" noChangeArrowheads="1" noChangeShapeType="1" noTextEdit="1"/>
              </p:cNvSpPr>
              <p:nvPr/>
            </p:nvSpPr>
            <p:spPr>
              <a:xfrm>
                <a:off x="7983117" y="1577427"/>
                <a:ext cx="4025118" cy="3970318"/>
              </a:xfrm>
              <a:prstGeom prst="rect">
                <a:avLst/>
              </a:prstGeom>
              <a:blipFill>
                <a:blip r:embed="rId4"/>
                <a:stretch>
                  <a:fillRect l="-1364" t="-922" r="-1212" b="-1536"/>
                </a:stretch>
              </a:blipFill>
            </p:spPr>
            <p:txBody>
              <a:bodyPr/>
              <a:lstStyle/>
              <a:p>
                <a:r>
                  <a:rPr lang="fr-FR">
                    <a:noFill/>
                  </a:rPr>
                  <a:t> </a:t>
                </a:r>
              </a:p>
            </p:txBody>
          </p:sp>
        </mc:Fallback>
      </mc:AlternateContent>
      <p:pic>
        <p:nvPicPr>
          <p:cNvPr id="134" name="Picture 6" descr="Control Icon Vector Art, Icons, and Graphics for Free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4580" y="5692931"/>
            <a:ext cx="723655" cy="7236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e 29"/>
          <p:cNvGrpSpPr/>
          <p:nvPr/>
        </p:nvGrpSpPr>
        <p:grpSpPr>
          <a:xfrm>
            <a:off x="-33614" y="3591068"/>
            <a:ext cx="7552580" cy="2861170"/>
            <a:chOff x="-108950" y="2965853"/>
            <a:chExt cx="7552580" cy="2861170"/>
          </a:xfrm>
        </p:grpSpPr>
        <p:sp>
          <p:nvSpPr>
            <p:cNvPr id="17" name="ZoneTexte 16"/>
            <p:cNvSpPr txBox="1"/>
            <p:nvPr/>
          </p:nvSpPr>
          <p:spPr>
            <a:xfrm>
              <a:off x="-108950" y="2965853"/>
              <a:ext cx="1315694"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Plus petit élément à observer</a:t>
              </a:r>
              <a:endParaRPr lang="fr-FR" sz="14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18" name="Rectangle 17"/>
            <p:cNvSpPr/>
            <p:nvPr/>
          </p:nvSpPr>
          <p:spPr>
            <a:xfrm>
              <a:off x="408841" y="3833236"/>
              <a:ext cx="324128" cy="369332"/>
            </a:xfrm>
            <a:prstGeom prst="rect">
              <a:avLst/>
            </a:prstGeom>
          </p:spPr>
          <p:txBody>
            <a:bodyPr wrap="none">
              <a:spAutoFit/>
            </a:bodyPr>
            <a:lstStyle/>
            <a:p>
              <a:r>
                <a:rPr lang="fr-FR" dirty="0">
                  <a:solidFill>
                    <a:schemeClr val="tx2">
                      <a:lumMod val="60000"/>
                      <a:lumOff val="40000"/>
                    </a:schemeClr>
                  </a:solidFill>
                </a:rPr>
                <a:t>∂</a:t>
              </a:r>
            </a:p>
          </p:txBody>
        </p:sp>
        <p:sp>
          <p:nvSpPr>
            <p:cNvPr id="77" name="ZoneTexte 76"/>
            <p:cNvSpPr txBox="1"/>
            <p:nvPr/>
          </p:nvSpPr>
          <p:spPr>
            <a:xfrm>
              <a:off x="955147" y="5088359"/>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idéal</a:t>
              </a:r>
            </a:p>
            <a:p>
              <a:pPr algn="ctr"/>
              <a:r>
                <a:rPr lang="fr-FR" sz="1400" i="1" dirty="0">
                  <a:latin typeface="Arial" panose="020B0604020202020204" pitchFamily="34" charset="0"/>
                  <a:cs typeface="Arial" panose="020B0604020202020204" pitchFamily="34" charset="0"/>
                </a:rPr>
                <a:t>(coup de chance)</a:t>
              </a:r>
            </a:p>
            <a:p>
              <a:pPr algn="ctr"/>
              <a:endParaRPr lang="fr-FR" sz="1400" dirty="0">
                <a:latin typeface="Arial" panose="020B0604020202020204" pitchFamily="34" charset="0"/>
                <a:cs typeface="Arial" panose="020B0604020202020204" pitchFamily="34" charset="0"/>
              </a:endParaRPr>
            </a:p>
          </p:txBody>
        </p:sp>
        <p:sp>
          <p:nvSpPr>
            <p:cNvPr id="80" name="ZoneTexte 79"/>
            <p:cNvSpPr txBox="1"/>
            <p:nvPr/>
          </p:nvSpPr>
          <p:spPr>
            <a:xfrm>
              <a:off x="2954355" y="5014991"/>
              <a:ext cx="244056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réel</a:t>
              </a:r>
            </a:p>
            <a:p>
              <a:pPr algn="ctr"/>
              <a:endParaRPr lang="fr-FR" sz="1400" dirty="0">
                <a:latin typeface="Arial" panose="020B0604020202020204" pitchFamily="34" charset="0"/>
                <a:cs typeface="Arial" panose="020B0604020202020204" pitchFamily="34" charset="0"/>
              </a:endParaRPr>
            </a:p>
          </p:txBody>
        </p:sp>
        <p:sp>
          <p:nvSpPr>
            <p:cNvPr id="84" name="ZoneTexte 83"/>
            <p:cNvSpPr txBox="1"/>
            <p:nvPr/>
          </p:nvSpPr>
          <p:spPr>
            <a:xfrm>
              <a:off x="5003070" y="5060212"/>
              <a:ext cx="2440560" cy="738664"/>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Cas sécurisé.</a:t>
              </a:r>
            </a:p>
            <a:p>
              <a:pPr algn="ctr"/>
              <a:r>
                <a:rPr lang="fr-FR" sz="1400" dirty="0">
                  <a:latin typeface="Arial" panose="020B0604020202020204" pitchFamily="34" charset="0"/>
                  <a:cs typeface="Arial" panose="020B0604020202020204" pitchFamily="34" charset="0"/>
                </a:rPr>
                <a:t>Théorème de Shannon</a:t>
              </a:r>
            </a:p>
            <a:p>
              <a:pPr algn="ctr"/>
              <a:endParaRPr lang="fr-FR" sz="1400" dirty="0">
                <a:latin typeface="Arial" panose="020B0604020202020204" pitchFamily="34" charset="0"/>
                <a:cs typeface="Arial" panose="020B0604020202020204" pitchFamily="34" charset="0"/>
              </a:endParaRPr>
            </a:p>
          </p:txBody>
        </p:sp>
        <p:pic>
          <p:nvPicPr>
            <p:cNvPr id="24" name="Image 2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97587" y="3833236"/>
              <a:ext cx="653085" cy="1109542"/>
            </a:xfrm>
            <a:prstGeom prst="rect">
              <a:avLst/>
            </a:prstGeom>
          </p:spPr>
        </p:pic>
        <p:pic>
          <p:nvPicPr>
            <p:cNvPr id="25" name="Image 24"/>
            <p:cNvPicPr>
              <a:picLocks noChangeAspect="1"/>
            </p:cNvPicPr>
            <p:nvPr/>
          </p:nvPicPr>
          <p:blipFill rotWithShape="1">
            <a:blip r:embed="rId8"/>
            <a:srcRect l="8433" t="9179" r="11672" b="9082"/>
            <a:stretch/>
          </p:blipFill>
          <p:spPr>
            <a:xfrm>
              <a:off x="1483119" y="3437901"/>
              <a:ext cx="1415333" cy="1455089"/>
            </a:xfrm>
            <a:prstGeom prst="rect">
              <a:avLst/>
            </a:prstGeom>
          </p:spPr>
        </p:pic>
        <p:pic>
          <p:nvPicPr>
            <p:cNvPr id="27" name="Image 26"/>
            <p:cNvPicPr>
              <a:picLocks noChangeAspect="1"/>
            </p:cNvPicPr>
            <p:nvPr/>
          </p:nvPicPr>
          <p:blipFill rotWithShape="1">
            <a:blip r:embed="rId9"/>
            <a:srcRect l="7316" t="9886" r="9364" b="11647"/>
            <a:stretch/>
          </p:blipFill>
          <p:spPr>
            <a:xfrm>
              <a:off x="3415286" y="3453803"/>
              <a:ext cx="1518699" cy="1423285"/>
            </a:xfrm>
            <a:prstGeom prst="rect">
              <a:avLst/>
            </a:prstGeom>
          </p:spPr>
        </p:pic>
        <p:pic>
          <p:nvPicPr>
            <p:cNvPr id="28" name="Image 27"/>
            <p:cNvPicPr>
              <a:picLocks noChangeAspect="1"/>
            </p:cNvPicPr>
            <p:nvPr/>
          </p:nvPicPr>
          <p:blipFill rotWithShape="1">
            <a:blip r:embed="rId10"/>
            <a:srcRect l="5951" t="6032" r="2881" b="6882"/>
            <a:stretch/>
          </p:blipFill>
          <p:spPr>
            <a:xfrm>
              <a:off x="5419015" y="3398145"/>
              <a:ext cx="1655750" cy="1566407"/>
            </a:xfrm>
            <a:prstGeom prst="rect">
              <a:avLst/>
            </a:prstGeom>
          </p:spPr>
        </p:pic>
      </p:grpSp>
      <p:pic>
        <p:nvPicPr>
          <p:cNvPr id="29" name="Image 28"/>
          <p:cNvPicPr>
            <a:picLocks noChangeAspect="1"/>
          </p:cNvPicPr>
          <p:nvPr/>
        </p:nvPicPr>
        <p:blipFill rotWithShape="1">
          <a:blip r:embed="rId11"/>
          <a:srcRect l="4783" t="8188" r="6165" b="6070"/>
          <a:stretch/>
        </p:blipFill>
        <p:spPr>
          <a:xfrm>
            <a:off x="1566407" y="1065475"/>
            <a:ext cx="2496710" cy="2417196"/>
          </a:xfrm>
          <a:prstGeom prst="rect">
            <a:avLst/>
          </a:prstGeom>
        </p:spPr>
      </p:pic>
      <p:pic>
        <p:nvPicPr>
          <p:cNvPr id="4102" name="Picture 6" descr="Images de Arbre Dessin – Téléchargement gratuit sur Freepik"/>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0" b="99327" l="0" r="99042"/>
                    </a14:imgEffect>
                  </a14:imgLayer>
                </a14:imgProps>
              </a:ext>
              <a:ext uri="{28A0092B-C50C-407E-A947-70E740481C1C}">
                <a14:useLocalDpi xmlns:a14="http://schemas.microsoft.com/office/drawing/2010/main" val="0"/>
              </a:ext>
            </a:extLst>
          </a:blip>
          <a:srcRect/>
          <a:stretch>
            <a:fillRect/>
          </a:stretch>
        </p:blipFill>
        <p:spPr bwMode="auto">
          <a:xfrm>
            <a:off x="1969846" y="1392729"/>
            <a:ext cx="602724" cy="5719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p:nvPr/>
        </p:nvCxnSpPr>
        <p:spPr>
          <a:xfrm flipH="1">
            <a:off x="2628643" y="1660964"/>
            <a:ext cx="15245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220445" y="889707"/>
            <a:ext cx="3491762" cy="95410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Précision </a:t>
            </a:r>
            <a:r>
              <a:rPr lang="fr-FR" sz="1400" dirty="0" smtClean="0">
                <a:latin typeface="Arial" panose="020B0604020202020204" pitchFamily="34" charset="0"/>
                <a:cs typeface="Arial" panose="020B0604020202020204" pitchFamily="34" charset="0"/>
              </a:rPr>
              <a:t>horizontale </a:t>
            </a:r>
            <a:r>
              <a:rPr lang="fr-FR" sz="1400" dirty="0">
                <a:latin typeface="Arial" panose="020B0604020202020204" pitchFamily="34" charset="0"/>
                <a:cs typeface="Arial" panose="020B0604020202020204" pitchFamily="34" charset="0"/>
              </a:rPr>
              <a:t>=  largeur de l’arbre</a:t>
            </a:r>
          </a:p>
          <a:p>
            <a:r>
              <a:rPr lang="fr-FR" sz="1400" dirty="0">
                <a:latin typeface="Arial" panose="020B0604020202020204" pitchFamily="34" charset="0"/>
                <a:cs typeface="Arial" panose="020B0604020202020204" pitchFamily="34" charset="0"/>
              </a:rPr>
              <a:t>Précision verticale = hauteur de l’arbre</a:t>
            </a:r>
          </a:p>
          <a:p>
            <a:r>
              <a:rPr lang="fr-FR" sz="1400" dirty="0">
                <a:latin typeface="Arial" panose="020B0604020202020204" pitchFamily="34" charset="0"/>
                <a:cs typeface="Arial" panose="020B0604020202020204" pitchFamily="34" charset="0"/>
              </a:rPr>
              <a:t>Ordre de grandeur : le mètre </a:t>
            </a:r>
          </a:p>
          <a:p>
            <a:r>
              <a:rPr lang="fr-FR" sz="1400" dirty="0">
                <a:latin typeface="Arial" panose="020B0604020202020204" pitchFamily="34" charset="0"/>
                <a:cs typeface="Arial" panose="020B0604020202020204" pitchFamily="34" charset="0"/>
              </a:rPr>
              <a:t>(ex: Télédétection / Image satellite) </a:t>
            </a:r>
            <a:endParaRPr lang="fr-FR" sz="1400" dirty="0"/>
          </a:p>
        </p:txBody>
      </p:sp>
      <p:pic>
        <p:nvPicPr>
          <p:cNvPr id="114" name="Picture 8" descr="Carte sim - Icônes électronique gratuit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2570" y="1981908"/>
            <a:ext cx="551424" cy="551424"/>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p:cNvCxnSpPr>
            <a:stCxn id="38" idx="1"/>
            <a:endCxn id="114" idx="3"/>
          </p:cNvCxnSpPr>
          <p:nvPr/>
        </p:nvCxnSpPr>
        <p:spPr>
          <a:xfrm flipH="1">
            <a:off x="3123994" y="2211690"/>
            <a:ext cx="1279541" cy="45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03535" y="205780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cm</a:t>
            </a:r>
          </a:p>
        </p:txBody>
      </p:sp>
      <p:pic>
        <p:nvPicPr>
          <p:cNvPr id="124" name="Picture 8" descr="Carte sim - Icônes électronique gratuites"/>
          <p:cNvPicPr>
            <a:picLocks noChangeAspect="1" noChangeArrowheads="1"/>
          </p:cNvPicPr>
          <p:nvPr/>
        </p:nvPicPr>
        <p:blipFill rotWithShape="1">
          <a:blip r:embed="rId14">
            <a:extLst>
              <a:ext uri="{28A0092B-C50C-407E-A947-70E740481C1C}">
                <a14:useLocalDpi xmlns:a14="http://schemas.microsoft.com/office/drawing/2010/main" val="0"/>
              </a:ext>
            </a:extLst>
          </a:blip>
          <a:srcRect l="28118" t="50407" r="28780" b="13344"/>
          <a:stretch/>
        </p:blipFill>
        <p:spPr bwMode="auto">
          <a:xfrm>
            <a:off x="3136106" y="2598500"/>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4755995" y="2646334"/>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Ordre de grandeur : mm</a:t>
            </a:r>
          </a:p>
        </p:txBody>
      </p:sp>
      <p:cxnSp>
        <p:nvCxnSpPr>
          <p:cNvPr id="127" name="Connecteur droit avec flèche 126"/>
          <p:cNvCxnSpPr>
            <a:stCxn id="126" idx="1"/>
            <a:endCxn id="124" idx="3"/>
          </p:cNvCxnSpPr>
          <p:nvPr/>
        </p:nvCxnSpPr>
        <p:spPr>
          <a:xfrm flipH="1">
            <a:off x="3645693" y="2800223"/>
            <a:ext cx="1110302" cy="12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5252556" y="3070411"/>
            <a:ext cx="3444127" cy="307777"/>
          </a:xfrm>
          <a:prstGeom prst="rect">
            <a:avLst/>
          </a:prstGeom>
        </p:spPr>
        <p:txBody>
          <a:bodyPr wrap="square">
            <a:spAutoFit/>
          </a:bodyPr>
          <a:lstStyle/>
          <a:p>
            <a:r>
              <a:rPr lang="fr-FR" sz="1400" dirty="0">
                <a:latin typeface="Arial" panose="020B0604020202020204" pitchFamily="34" charset="0"/>
                <a:cs typeface="Arial" panose="020B0604020202020204" pitchFamily="34" charset="0"/>
              </a:rPr>
              <a:t>Etc…</a:t>
            </a:r>
          </a:p>
        </p:txBody>
      </p:sp>
      <mc:AlternateContent xmlns:mc="http://schemas.openxmlformats.org/markup-compatibility/2006" xmlns:a14="http://schemas.microsoft.com/office/drawing/2010/main">
        <mc:Choice Requires="a14">
          <p:sp>
            <p:nvSpPr>
              <p:cNvPr id="53" name="Rectangle 52"/>
              <p:cNvSpPr/>
              <p:nvPr/>
            </p:nvSpPr>
            <p:spPr>
              <a:xfrm>
                <a:off x="8860636" y="5382843"/>
                <a:ext cx="2007793" cy="671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r>
                        <a:rPr lang="fr-FR" i="1">
                          <a:latin typeface="Cambria Math" panose="02040503050406030204" pitchFamily="18" charset="0"/>
                          <a:cs typeface="Arial" panose="020B0604020202020204" pitchFamily="34" charset="0"/>
                        </a:rPr>
                        <m:t>=</m:t>
                      </m:r>
                      <m:f>
                        <m:fPr>
                          <m:ctrlPr>
                            <a:rPr lang="fr-FR" i="1" dirty="0">
                              <a:latin typeface="Cambria Math" panose="02040503050406030204" pitchFamily="18" charset="0"/>
                              <a:cs typeface="Arial" panose="020B0604020202020204" pitchFamily="34" charset="0"/>
                            </a:rPr>
                          </m:ctrlPr>
                        </m:fPr>
                        <m:num>
                          <m:r>
                            <m:rPr>
                              <m:nor/>
                            </m:rPr>
                            <a:rPr lang="fr-FR" b="1" dirty="0">
                              <a:latin typeface="Arial" panose="020B0604020202020204" pitchFamily="34" charset="0"/>
                              <a:cs typeface="Arial" panose="020B0604020202020204" pitchFamily="34" charset="0"/>
                            </a:rPr>
                            <m:t>∂</m:t>
                          </m:r>
                        </m:num>
                        <m:den>
                          <m:sSub>
                            <m:sSubPr>
                              <m:ctrlPr>
                                <a:rPr lang="fr-FR" i="1">
                                  <a:latin typeface="Cambria Math" panose="02040503050406030204" pitchFamily="18" charset="0"/>
                                  <a:cs typeface="Arial" panose="020B0604020202020204" pitchFamily="34" charset="0"/>
                                </a:rPr>
                              </m:ctrlPr>
                            </m:sSubPr>
                            <m:e>
                              <m:r>
                                <a:rPr lang="fr-FR" i="1">
                                  <a:latin typeface="Cambria Math" panose="02040503050406030204" pitchFamily="18" charset="0"/>
                                  <a:cs typeface="Arial" panose="020B0604020202020204" pitchFamily="34" charset="0"/>
                                </a:rPr>
                                <m:t>𝐶</m:t>
                              </m:r>
                            </m:e>
                            <m:sub>
                              <m:r>
                                <a:rPr lang="fr-FR" i="1">
                                  <a:latin typeface="Cambria Math" panose="02040503050406030204" pitchFamily="18" charset="0"/>
                                  <a:cs typeface="Arial" panose="020B0604020202020204" pitchFamily="34" charset="0"/>
                                </a:rPr>
                                <m:t>𝑠𝑒𝑐</m:t>
                              </m:r>
                            </m:sub>
                          </m:sSub>
                        </m:den>
                      </m:f>
                    </m:oMath>
                  </m:oMathPara>
                </a14:m>
                <a:endParaRPr lang="fr-FR" dirty="0"/>
              </a:p>
            </p:txBody>
          </p:sp>
        </mc:Choice>
        <mc:Fallback xmlns="">
          <p:sp>
            <p:nvSpPr>
              <p:cNvPr id="53" name="Rectangle 52"/>
              <p:cNvSpPr>
                <a:spLocks noRot="1" noChangeAspect="1" noMove="1" noResize="1" noEditPoints="1" noAdjustHandles="1" noChangeArrowheads="1" noChangeShapeType="1" noTextEdit="1"/>
              </p:cNvSpPr>
              <p:nvPr/>
            </p:nvSpPr>
            <p:spPr>
              <a:xfrm>
                <a:off x="8860636" y="5382843"/>
                <a:ext cx="2007793" cy="671915"/>
              </a:xfrm>
              <a:prstGeom prst="rect">
                <a:avLst/>
              </a:prstGeom>
              <a:blipFill>
                <a:blip r:embed="rId1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8938431" y="6042515"/>
                <a:ext cx="2114490" cy="392736"/>
              </a:xfrm>
              <a:prstGeom prst="rect">
                <a:avLst/>
              </a:prstGeom>
            </p:spPr>
            <p:txBody>
              <a:bodyPr wrap="none">
                <a:spAutoFit/>
              </a:bodyPr>
              <a:lstStyle/>
              <a:p>
                <a:r>
                  <a:rPr lang="fr-FR" sz="1200" dirty="0">
                    <a:latin typeface="Arial" panose="020B0604020202020204" pitchFamily="34" charset="0"/>
                    <a:cs typeface="Arial" panose="020B0604020202020204" pitchFamily="34" charset="0"/>
                  </a:rPr>
                  <a:t>Nombre de Pixels </a:t>
                </a:r>
                <a14:m>
                  <m:oMath xmlns:m="http://schemas.openxmlformats.org/officeDocument/2006/math">
                    <m:r>
                      <a:rPr lang="fr-FR" sz="1200" i="1">
                        <a:latin typeface="Cambria Math" panose="02040503050406030204" pitchFamily="18" charset="0"/>
                        <a:cs typeface="Arial" panose="020B0604020202020204" pitchFamily="34" charset="0"/>
                      </a:rPr>
                      <m:t>=</m:t>
                    </m:r>
                    <m:f>
                      <m:fPr>
                        <m:ctrlPr>
                          <a:rPr lang="fr-FR" sz="1200" i="1" dirty="0">
                            <a:latin typeface="Cambria Math" panose="02040503050406030204" pitchFamily="18" charset="0"/>
                            <a:cs typeface="Arial" panose="020B0604020202020204" pitchFamily="34" charset="0"/>
                          </a:rPr>
                        </m:ctrlPr>
                      </m:fPr>
                      <m:num>
                        <m:r>
                          <m:rPr>
                            <m:nor/>
                          </m:rPr>
                          <a:rPr lang="fr-FR" sz="1200" b="1" i="0" dirty="0" smtClean="0">
                            <a:latin typeface="Arial" panose="020B0604020202020204" pitchFamily="34" charset="0"/>
                            <a:cs typeface="Arial" panose="020B0604020202020204" pitchFamily="34" charset="0"/>
                          </a:rPr>
                          <m:t>L</m:t>
                        </m:r>
                      </m:num>
                      <m:den>
                        <m:r>
                          <a:rPr lang="fr-FR" sz="1200" b="0" i="1" dirty="0" smtClean="0">
                            <a:latin typeface="Cambria Math" panose="02040503050406030204" pitchFamily="18" charset="0"/>
                            <a:cs typeface="Arial" panose="020B0604020202020204" pitchFamily="34" charset="0"/>
                          </a:rPr>
                          <m:t>𝑃𝑟</m:t>
                        </m:r>
                        <m:r>
                          <a:rPr lang="fr-FR" sz="1200" b="0" i="1" dirty="0" smtClean="0">
                            <a:latin typeface="Cambria Math" panose="02040503050406030204" pitchFamily="18" charset="0"/>
                            <a:cs typeface="Arial" panose="020B0604020202020204" pitchFamily="34" charset="0"/>
                          </a:rPr>
                          <m:t>é</m:t>
                        </m:r>
                        <m:r>
                          <a:rPr lang="fr-FR" sz="1200" b="0" i="1" dirty="0" smtClean="0">
                            <a:latin typeface="Cambria Math" panose="02040503050406030204" pitchFamily="18" charset="0"/>
                            <a:cs typeface="Arial" panose="020B0604020202020204" pitchFamily="34" charset="0"/>
                          </a:rPr>
                          <m:t>𝑐𝑖𝑠𝑖𝑜𝑛</m:t>
                        </m:r>
                      </m:den>
                    </m:f>
                  </m:oMath>
                </a14:m>
                <a:endParaRPr lang="fr-FR" sz="1200" dirty="0">
                  <a:latin typeface="Arial" panose="020B0604020202020204" pitchFamily="34" charset="0"/>
                  <a:cs typeface="Arial" panose="020B060402020202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8938431" y="6042515"/>
                <a:ext cx="2114490" cy="392736"/>
              </a:xfrm>
              <a:prstGeom prst="rect">
                <a:avLst/>
              </a:prstGeom>
              <a:blipFill>
                <a:blip r:embed="rId1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8925815" y="6368000"/>
                <a:ext cx="1877437" cy="276999"/>
              </a:xfrm>
              <a:prstGeom prst="rect">
                <a:avLst/>
              </a:prstGeom>
            </p:spPr>
            <p:txBody>
              <a:bodyPr wrap="none">
                <a:spAutoFit/>
              </a:bodyPr>
              <a:lstStyle/>
              <a:p>
                <a14:m>
                  <m:oMath xmlns:m="http://schemas.openxmlformats.org/officeDocument/2006/math">
                    <m:r>
                      <m:rPr>
                        <m:nor/>
                      </m:rPr>
                      <a:rPr lang="fr-FR" sz="1200" b="1" dirty="0">
                        <a:latin typeface="Arial" panose="020B0604020202020204" pitchFamily="34" charset="0"/>
                        <a:cs typeface="Arial" panose="020B0604020202020204" pitchFamily="34" charset="0"/>
                      </a:rPr>
                      <m:t>L</m:t>
                    </m:r>
                  </m:oMath>
                </a14:m>
                <a:r>
                  <a:rPr lang="fr-FR" sz="1200" dirty="0">
                    <a:latin typeface="Arial" panose="020B0604020202020204" pitchFamily="34" charset="0"/>
                    <a:cs typeface="Arial" panose="020B0604020202020204" pitchFamily="34" charset="0"/>
                  </a:rPr>
                  <a:t> = longueur de la scène</a:t>
                </a:r>
              </a:p>
            </p:txBody>
          </p:sp>
        </mc:Choice>
        <mc:Fallback xmlns="">
          <p:sp>
            <p:nvSpPr>
              <p:cNvPr id="54" name="Rectangle 53"/>
              <p:cNvSpPr>
                <a:spLocks noRot="1" noChangeAspect="1" noMove="1" noResize="1" noEditPoints="1" noAdjustHandles="1" noChangeArrowheads="1" noChangeShapeType="1" noTextEdit="1"/>
              </p:cNvSpPr>
              <p:nvPr/>
            </p:nvSpPr>
            <p:spPr>
              <a:xfrm>
                <a:off x="8925815" y="6368000"/>
                <a:ext cx="1877437" cy="276999"/>
              </a:xfrm>
              <a:prstGeom prst="rect">
                <a:avLst/>
              </a:prstGeom>
              <a:blipFill>
                <a:blip r:embed="rId17"/>
                <a:stretch>
                  <a:fillRect t="-4444" b="-15556"/>
                </a:stretch>
              </a:blipFill>
            </p:spPr>
            <p:txBody>
              <a:bodyPr/>
              <a:lstStyle/>
              <a:p>
                <a:r>
                  <a:rPr lang="fr-FR">
                    <a:noFill/>
                  </a:rPr>
                  <a:t> </a:t>
                </a:r>
              </a:p>
            </p:txBody>
          </p:sp>
        </mc:Fallback>
      </mc:AlternateContent>
      <p:cxnSp>
        <p:nvCxnSpPr>
          <p:cNvPr id="56" name="Connecteur en arc 55"/>
          <p:cNvCxnSpPr>
            <a:stCxn id="53" idx="1"/>
            <a:endCxn id="136" idx="1"/>
          </p:cNvCxnSpPr>
          <p:nvPr/>
        </p:nvCxnSpPr>
        <p:spPr>
          <a:xfrm rot="10800000" flipH="1" flipV="1">
            <a:off x="8860635" y="5718801"/>
            <a:ext cx="77795" cy="520082"/>
          </a:xfrm>
          <a:prstGeom prst="curvedConnector3">
            <a:avLst>
              <a:gd name="adj1" fmla="val -29384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8171750" cy="540000"/>
          </a:xfrm>
        </p:spPr>
        <p:txBody>
          <a:bodyPr rtlCol="0"/>
          <a:lstStyle/>
          <a:p>
            <a:pPr rtl="0"/>
            <a:r>
              <a:rPr lang="fr-FR" dirty="0"/>
              <a:t>Temps d’exposition et flou de mouvement :</a:t>
            </a:r>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668205" y="1577427"/>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49" name="ZoneTexte 48"/>
          <p:cNvSpPr txBox="1"/>
          <p:nvPr/>
        </p:nvSpPr>
        <p:spPr>
          <a:xfrm>
            <a:off x="7795034" y="1041927"/>
            <a:ext cx="2311074" cy="461665"/>
          </a:xfrm>
          <a:prstGeom prst="rect">
            <a:avLst/>
          </a:prstGeom>
          <a:noFill/>
        </p:spPr>
        <p:txBody>
          <a:bodyPr wrap="square" rtlCol="0">
            <a:spAutoFit/>
          </a:bodyPr>
          <a:lstStyle/>
          <a:p>
            <a:r>
              <a:rPr lang="fr-FR" sz="2400" dirty="0">
                <a:solidFill>
                  <a:schemeClr val="accent1"/>
                </a:solidFill>
                <a:latin typeface="Agency FB" panose="020B0503020202020204" pitchFamily="34" charset="0"/>
              </a:rPr>
              <a:t>Flou de mouvement</a:t>
            </a:r>
            <a:endParaRPr lang="fr-FR" sz="2400" i="1" dirty="0">
              <a:solidFill>
                <a:schemeClr val="accent1"/>
              </a:solidFill>
              <a:latin typeface="Agency FB" panose="020B0503020202020204" pitchFamily="34" charset="0"/>
            </a:endParaRPr>
          </a:p>
        </p:txBody>
      </p:sp>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0589" y="174172"/>
            <a:ext cx="1062611" cy="1062611"/>
          </a:xfrm>
          <a:prstGeom prst="rect">
            <a:avLst/>
          </a:prstGeom>
        </p:spPr>
      </p:pic>
      <p:sp>
        <p:nvSpPr>
          <p:cNvPr id="3" name="ZoneTexte 2"/>
          <p:cNvSpPr txBox="1"/>
          <p:nvPr/>
        </p:nvSpPr>
        <p:spPr>
          <a:xfrm>
            <a:off x="7841333" y="1605990"/>
            <a:ext cx="4025118" cy="92333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Plus le temps d’exposition est long plus le flou de mouvement sera important.</a:t>
            </a:r>
          </a:p>
        </p:txBody>
      </p:sp>
      <p:pic>
        <p:nvPicPr>
          <p:cNvPr id="134" name="Picture 6" descr="Control Icon Vector Art, Icons, and Graphics for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0847" y="5823922"/>
            <a:ext cx="723655" cy="7236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noChangeAspect="1"/>
          </p:cNvPicPr>
          <p:nvPr/>
        </p:nvPicPr>
        <p:blipFill rotWithShape="1">
          <a:blip r:embed="rId5"/>
          <a:srcRect l="4783" t="8188" r="6165" b="6070"/>
          <a:stretch/>
        </p:blipFill>
        <p:spPr>
          <a:xfrm>
            <a:off x="1121407" y="1352517"/>
            <a:ext cx="2496710" cy="2417196"/>
          </a:xfrm>
          <a:prstGeom prst="rect">
            <a:avLst/>
          </a:prstGeom>
        </p:spPr>
      </p:pic>
      <p:cxnSp>
        <p:nvCxnSpPr>
          <p:cNvPr id="117" name="Connecteur droit avec flèche 116"/>
          <p:cNvCxnSpPr>
            <a:stCxn id="13" idx="1"/>
          </p:cNvCxnSpPr>
          <p:nvPr/>
        </p:nvCxnSpPr>
        <p:spPr>
          <a:xfrm flipH="1">
            <a:off x="3015716" y="2344654"/>
            <a:ext cx="909574" cy="19516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2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14968" y="2346826"/>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187920" y="242714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281738" y="2529320"/>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369761" y="2612205"/>
            <a:ext cx="509587" cy="4285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arte sim - Icônes électronique gratuites"/>
          <p:cNvPicPr>
            <a:picLocks noChangeAspect="1" noChangeArrowheads="1"/>
          </p:cNvPicPr>
          <p:nvPr/>
        </p:nvPicPr>
        <p:blipFill rotWithShape="1">
          <a:blip r:embed="rId6">
            <a:extLst>
              <a:ext uri="{28A0092B-C50C-407E-A947-70E740481C1C}">
                <a14:useLocalDpi xmlns:a14="http://schemas.microsoft.com/office/drawing/2010/main" val="0"/>
              </a:ext>
            </a:extLst>
          </a:blip>
          <a:srcRect l="28118" t="50407" r="28780" b="13344"/>
          <a:stretch/>
        </p:blipFill>
        <p:spPr bwMode="auto">
          <a:xfrm>
            <a:off x="2506128" y="2738533"/>
            <a:ext cx="509587" cy="4285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25290" y="1605990"/>
            <a:ext cx="3581479" cy="1477328"/>
          </a:xfrm>
          <a:prstGeom prst="rect">
            <a:avLst/>
          </a:prstGeom>
        </p:spPr>
        <p:txBody>
          <a:bodyPr wrap="square">
            <a:spAutoFit/>
          </a:bodyPr>
          <a:lstStyle/>
          <a:p>
            <a:pPr algn="just"/>
            <a:r>
              <a:rPr lang="fr-FR" dirty="0">
                <a:latin typeface="Arial" panose="020B0604020202020204" pitchFamily="34" charset="0"/>
                <a:cs typeface="Arial" panose="020B0604020202020204" pitchFamily="34" charset="0"/>
              </a:rPr>
              <a:t>Flou de mouvement = l’objet se déplace à travers plusieurs </a:t>
            </a:r>
            <a:r>
              <a:rPr lang="fr-FR" dirty="0" smtClean="0">
                <a:latin typeface="Arial" panose="020B0604020202020204" pitchFamily="34" charset="0"/>
                <a:cs typeface="Arial" panose="020B0604020202020204" pitchFamily="34" charset="0"/>
              </a:rPr>
              <a:t>pixels dans n’importe quelle direction (horizontal, verticale ou les deux) </a:t>
            </a:r>
            <a:r>
              <a:rPr lang="fr-FR" dirty="0">
                <a:latin typeface="Arial" panose="020B0604020202020204" pitchFamily="34" charset="0"/>
                <a:cs typeface="Arial" panose="020B0604020202020204" pitchFamily="34" charset="0"/>
              </a:rPr>
              <a:t>durant le temps d’exposition.</a:t>
            </a:r>
          </a:p>
        </p:txBody>
      </p:sp>
      <p:cxnSp>
        <p:nvCxnSpPr>
          <p:cNvPr id="15" name="Connecteur droit avec flèche 14"/>
          <p:cNvCxnSpPr/>
          <p:nvPr/>
        </p:nvCxnSpPr>
        <p:spPr>
          <a:xfrm>
            <a:off x="1099023" y="4298949"/>
            <a:ext cx="39655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114968" y="2855717"/>
            <a:ext cx="0" cy="1668575"/>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536531" y="3167110"/>
            <a:ext cx="0" cy="1349231"/>
          </a:xfrm>
          <a:prstGeom prst="line">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1849318" y="4583716"/>
            <a:ext cx="520443" cy="369332"/>
          </a:xfrm>
          <a:prstGeom prst="rect">
            <a:avLst/>
          </a:prstGeom>
          <a:noFill/>
        </p:spPr>
        <p:txBody>
          <a:bodyPr wrap="square" rtlCol="0">
            <a:spAutoFit/>
          </a:bodyPr>
          <a:lstStyle/>
          <a:p>
            <a:r>
              <a:rPr lang="fr-FR" dirty="0"/>
              <a:t>T</a:t>
            </a:r>
          </a:p>
        </p:txBody>
      </p:sp>
      <p:sp>
        <p:nvSpPr>
          <p:cNvPr id="51" name="ZoneTexte 50"/>
          <p:cNvSpPr txBox="1"/>
          <p:nvPr/>
        </p:nvSpPr>
        <p:spPr>
          <a:xfrm>
            <a:off x="2404454" y="4575242"/>
            <a:ext cx="1085720" cy="369332"/>
          </a:xfrm>
          <a:prstGeom prst="rect">
            <a:avLst/>
          </a:prstGeom>
          <a:noFill/>
        </p:spPr>
        <p:txBody>
          <a:bodyPr wrap="square" rtlCol="0">
            <a:spAutoFit/>
          </a:bodyPr>
          <a:lstStyle/>
          <a:p>
            <a:r>
              <a:rPr lang="fr-FR" dirty="0"/>
              <a:t>T + Te</a:t>
            </a:r>
          </a:p>
        </p:txBody>
      </p:sp>
      <p:sp>
        <p:nvSpPr>
          <p:cNvPr id="52" name="Rectangle 51"/>
          <p:cNvSpPr/>
          <p:nvPr/>
        </p:nvSpPr>
        <p:spPr>
          <a:xfrm>
            <a:off x="0" y="4889629"/>
            <a:ext cx="1968699" cy="1200329"/>
          </a:xfrm>
          <a:prstGeom prst="rect">
            <a:avLst/>
          </a:prstGeom>
        </p:spPr>
        <p:txBody>
          <a:bodyPr wrap="square">
            <a:spAutoFit/>
          </a:bodyPr>
          <a:lstStyle/>
          <a:p>
            <a:r>
              <a:rPr lang="fr-FR" dirty="0">
                <a:latin typeface="Arial" panose="020B0604020202020204" pitchFamily="34" charset="0"/>
                <a:cs typeface="Arial" panose="020B0604020202020204" pitchFamily="34" charset="0"/>
              </a:rPr>
              <a:t>Ouverture du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caméra (début de prise d’image)</a:t>
            </a:r>
            <a:endParaRPr lang="fr-FR" dirty="0"/>
          </a:p>
        </p:txBody>
      </p:sp>
      <p:cxnSp>
        <p:nvCxnSpPr>
          <p:cNvPr id="53" name="Connecteur droit avec flèche 52"/>
          <p:cNvCxnSpPr>
            <a:stCxn id="52" idx="0"/>
            <a:endCxn id="23" idx="1"/>
          </p:cNvCxnSpPr>
          <p:nvPr/>
        </p:nvCxnSpPr>
        <p:spPr>
          <a:xfrm flipV="1">
            <a:off x="984350" y="4768382"/>
            <a:ext cx="864968" cy="1212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055767" y="4889629"/>
            <a:ext cx="42838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a:t>
            </a:r>
            <a:endParaRPr lang="fr-FR" dirty="0"/>
          </a:p>
        </p:txBody>
      </p:sp>
      <p:cxnSp>
        <p:nvCxnSpPr>
          <p:cNvPr id="44" name="Connecteur droit avec flèche 43"/>
          <p:cNvCxnSpPr/>
          <p:nvPr/>
        </p:nvCxnSpPr>
        <p:spPr>
          <a:xfrm>
            <a:off x="2003392" y="4917764"/>
            <a:ext cx="533139" cy="1"/>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162 900+ Flou Voiture Photos, taleaux et images libre de droits - iStock |  Flou mouve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8505" y="2576064"/>
            <a:ext cx="2922342" cy="19482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1837827" y="5564282"/>
            <a:ext cx="3019028" cy="369332"/>
          </a:xfrm>
          <a:prstGeom prst="rect">
            <a:avLst/>
          </a:prstGeom>
        </p:spPr>
        <p:txBody>
          <a:bodyPr wrap="square">
            <a:spAutoFit/>
          </a:bodyPr>
          <a:lstStyle/>
          <a:p>
            <a:r>
              <a:rPr lang="fr-FR" dirty="0">
                <a:latin typeface="Arial" panose="020B0604020202020204" pitchFamily="34" charset="0"/>
                <a:cs typeface="Arial" panose="020B0604020202020204" pitchFamily="34" charset="0"/>
              </a:rPr>
              <a:t>Te : temps d’exposition</a:t>
            </a:r>
            <a:endParaRPr lang="fr-FR" dirty="0"/>
          </a:p>
        </p:txBody>
      </p:sp>
      <p:cxnSp>
        <p:nvCxnSpPr>
          <p:cNvPr id="70" name="Connecteur droit avec flèche 69"/>
          <p:cNvCxnSpPr>
            <a:stCxn id="73" idx="1"/>
            <a:endCxn id="51" idx="2"/>
          </p:cNvCxnSpPr>
          <p:nvPr/>
        </p:nvCxnSpPr>
        <p:spPr>
          <a:xfrm flipH="1" flipV="1">
            <a:off x="2947314" y="4944574"/>
            <a:ext cx="977976" cy="2963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925290" y="4917764"/>
            <a:ext cx="2875882"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Fermeture du </a:t>
            </a:r>
            <a:r>
              <a:rPr lang="fr-FR" dirty="0" err="1">
                <a:latin typeface="Arial" panose="020B0604020202020204" pitchFamily="34" charset="0"/>
                <a:cs typeface="Arial" panose="020B0604020202020204" pitchFamily="34" charset="0"/>
              </a:rPr>
              <a:t>shutter</a:t>
            </a:r>
            <a:r>
              <a:rPr lang="fr-FR" dirty="0">
                <a:latin typeface="Arial" panose="020B0604020202020204" pitchFamily="34" charset="0"/>
                <a:cs typeface="Arial" panose="020B0604020202020204" pitchFamily="34" charset="0"/>
              </a:rPr>
              <a:t> (fin de prise d’image)</a:t>
            </a:r>
            <a:endParaRPr lang="fr-FR" dirty="0"/>
          </a:p>
        </p:txBody>
      </p:sp>
      <mc:AlternateContent xmlns:mc="http://schemas.openxmlformats.org/markup-compatibility/2006" xmlns:a14="http://schemas.microsoft.com/office/drawing/2010/main">
        <mc:Choice Requires="a14">
          <p:sp>
            <p:nvSpPr>
              <p:cNvPr id="62" name="Rectangle 61"/>
              <p:cNvSpPr/>
              <p:nvPr/>
            </p:nvSpPr>
            <p:spPr>
              <a:xfrm>
                <a:off x="8172352" y="4701257"/>
                <a:ext cx="2880339" cy="646331"/>
              </a:xfrm>
              <a:prstGeom prst="rect">
                <a:avLst/>
              </a:prstGeom>
            </p:spPr>
            <p:txBody>
              <a:bodyPr wrap="none">
                <a:spAutoFit/>
              </a:bodyPr>
              <a:lstStyle/>
              <a:p>
                <a:pPr algn="ct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𝑓𝑙𝑜𝑢</m:t>
                    </m:r>
                    <m:r>
                      <a:rPr lang="fr-FR" b="0" i="0" smtClean="0">
                        <a:latin typeface="Cambria Math" panose="02040503050406030204" pitchFamily="18" charset="0"/>
                      </a:rPr>
                      <m:t> : </m:t>
                    </m:r>
                  </m:oMath>
                </a14:m>
                <a:r>
                  <a:rPr lang="fr-FR" dirty="0">
                    <a:latin typeface="Arial" panose="020B0604020202020204" pitchFamily="34" charset="0"/>
                    <a:cs typeface="Arial" panose="020B0604020202020204" pitchFamily="34" charset="0"/>
                  </a:rPr>
                  <a:t>distance en pixel ?</a:t>
                </a:r>
              </a:p>
              <a:p>
                <a:pPr algn="ctr"/>
                <a:endParaRPr lang="fr-FR" dirty="0">
                  <a:latin typeface="Arial" panose="020B0604020202020204" pitchFamily="34" charset="0"/>
                  <a:cs typeface="Arial" panose="020B0604020202020204"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8172352" y="4701257"/>
                <a:ext cx="2880339" cy="646331"/>
              </a:xfrm>
              <a:prstGeom prst="rect">
                <a:avLst/>
              </a:prstGeom>
              <a:blipFill>
                <a:blip r:embed="rId8"/>
                <a:stretch>
                  <a:fillRect t="-4717" r="-1271"/>
                </a:stretch>
              </a:blipFill>
            </p:spPr>
            <p:txBody>
              <a:bodyPr/>
              <a:lstStyle/>
              <a:p>
                <a:r>
                  <a:rPr lang="fr-FR">
                    <a:noFill/>
                  </a:rPr>
                  <a:t> </a:t>
                </a:r>
              </a:p>
            </p:txBody>
          </p:sp>
        </mc:Fallback>
      </mc:AlternateContent>
      <p:sp>
        <p:nvSpPr>
          <p:cNvPr id="63" name="Rectangle 62"/>
          <p:cNvSpPr/>
          <p:nvPr/>
        </p:nvSpPr>
        <p:spPr>
          <a:xfrm>
            <a:off x="4632331" y="3837991"/>
            <a:ext cx="864404"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Temps</a:t>
            </a:r>
            <a:endParaRPr lang="fr-FR" dirty="0"/>
          </a:p>
        </p:txBody>
      </p:sp>
      <mc:AlternateContent xmlns:mc="http://schemas.openxmlformats.org/markup-compatibility/2006" xmlns:a14="http://schemas.microsoft.com/office/drawing/2010/main">
        <mc:Choice Requires="a14">
          <p:sp>
            <p:nvSpPr>
              <p:cNvPr id="66" name="Rectangle 65"/>
              <p:cNvSpPr/>
              <p:nvPr/>
            </p:nvSpPr>
            <p:spPr>
              <a:xfrm>
                <a:off x="7940925" y="5184573"/>
                <a:ext cx="3470196" cy="1326325"/>
              </a:xfrm>
              <a:prstGeom prst="rect">
                <a:avLst/>
              </a:prstGeom>
            </p:spPr>
            <p:txBody>
              <a:bodyPr wrap="square">
                <a:spAutoFit/>
              </a:bodyPr>
              <a:lstStyle/>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𝑑𝑖𝑠𝑡</m:t>
                    </m:r>
                    <m:r>
                      <a:rPr lang="fr-FR">
                        <a:latin typeface="Cambria Math" panose="02040503050406030204" pitchFamily="18" charset="0"/>
                      </a:rPr>
                      <m:t>=</m:t>
                    </m:r>
                    <m:r>
                      <m:rPr>
                        <m:sty m:val="p"/>
                      </m:rPr>
                      <a:rPr lang="fr-FR">
                        <a:latin typeface="Cambria Math" panose="02040503050406030204" pitchFamily="18" charset="0"/>
                      </a:rPr>
                      <m:t>V</m:t>
                    </m:r>
                    <m:r>
                      <a:rPr lang="fr-FR">
                        <a:latin typeface="Cambria Math" panose="02040503050406030204" pitchFamily="18" charset="0"/>
                      </a:rPr>
                      <m:t>∗</m:t>
                    </m:r>
                    <m:r>
                      <m:rPr>
                        <m:sty m:val="p"/>
                      </m:rPr>
                      <a:rPr lang="fr-FR">
                        <a:latin typeface="Cambria Math" panose="02040503050406030204" pitchFamily="18" charset="0"/>
                      </a:rPr>
                      <m:t>Te</m:t>
                    </m:r>
                  </m:oMath>
                </a14:m>
                <a:r>
                  <a:rPr lang="fr-FR" dirty="0">
                    <a:latin typeface="Arial" panose="020B0604020202020204" pitchFamily="34" charset="0"/>
                    <a:cs typeface="Arial" panose="020B0604020202020204" pitchFamily="34" charset="0"/>
                  </a:rPr>
                  <a:t>  (métrique)</a:t>
                </a:r>
              </a:p>
              <a:p>
                <a:pPr algn="ctr"/>
                <a14:m>
                  <m:oMath xmlns:m="http://schemas.openxmlformats.org/officeDocument/2006/math">
                    <m:r>
                      <a:rPr lang="fr-FR" i="1">
                        <a:latin typeface="Cambria Math" panose="02040503050406030204" pitchFamily="18" charset="0"/>
                      </a:rPr>
                      <m:t>∆</m:t>
                    </m:r>
                    <m:r>
                      <a:rPr lang="fr-FR" i="1">
                        <a:latin typeface="Cambria Math" panose="02040503050406030204" pitchFamily="18" charset="0"/>
                      </a:rPr>
                      <m:t>𝑓𝑙𝑜𝑢</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m:t>
                        </m:r>
                        <m:r>
                          <a:rPr lang="fr-FR" i="1">
                            <a:latin typeface="Cambria Math" panose="02040503050406030204" pitchFamily="18" charset="0"/>
                          </a:rPr>
                          <m:t>𝑑𝑖𝑠𝑡</m:t>
                        </m:r>
                      </m:num>
                      <m:den>
                        <m:r>
                          <a:rPr lang="fr-FR" i="1">
                            <a:latin typeface="Cambria Math" panose="02040503050406030204" pitchFamily="18" charset="0"/>
                            <a:cs typeface="Arial" panose="020B0604020202020204" pitchFamily="34" charset="0"/>
                          </a:rPr>
                          <m:t>𝑃𝑟</m:t>
                        </m:r>
                        <m:r>
                          <a:rPr lang="fr-FR" i="1">
                            <a:latin typeface="Cambria Math" panose="02040503050406030204" pitchFamily="18" charset="0"/>
                            <a:cs typeface="Arial" panose="020B0604020202020204" pitchFamily="34" charset="0"/>
                          </a:rPr>
                          <m:t>é</m:t>
                        </m:r>
                        <m:r>
                          <a:rPr lang="fr-FR" i="1">
                            <a:latin typeface="Cambria Math" panose="02040503050406030204" pitchFamily="18" charset="0"/>
                            <a:cs typeface="Arial" panose="020B0604020202020204" pitchFamily="34" charset="0"/>
                          </a:rPr>
                          <m:t>𝑐𝑖𝑠𝑖𝑜𝑛</m:t>
                        </m:r>
                      </m:den>
                    </m:f>
                    <m:r>
                      <a:rPr lang="fr-FR" i="1">
                        <a:latin typeface="Cambria Math" panose="02040503050406030204" pitchFamily="18" charset="0"/>
                        <a:cs typeface="Arial" panose="020B0604020202020204" pitchFamily="34" charset="0"/>
                      </a:rPr>
                      <m:t> </m:t>
                    </m:r>
                  </m:oMath>
                </a14:m>
                <a:r>
                  <a:rPr lang="fr-FR" dirty="0">
                    <a:latin typeface="Arial" panose="020B0604020202020204" pitchFamily="34" charset="0"/>
                    <a:cs typeface="Arial" panose="020B0604020202020204" pitchFamily="34" charset="0"/>
                  </a:rPr>
                  <a:t>(en pixel)</a:t>
                </a: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V : vitesse de l’objet</a:t>
                </a:r>
              </a:p>
            </p:txBody>
          </p:sp>
        </mc:Choice>
        <mc:Fallback xmlns="">
          <p:sp>
            <p:nvSpPr>
              <p:cNvPr id="66" name="Rectangle 65"/>
              <p:cNvSpPr>
                <a:spLocks noRot="1" noChangeAspect="1" noMove="1" noResize="1" noEditPoints="1" noAdjustHandles="1" noChangeArrowheads="1" noChangeShapeType="1" noTextEdit="1"/>
              </p:cNvSpPr>
              <p:nvPr/>
            </p:nvSpPr>
            <p:spPr>
              <a:xfrm>
                <a:off x="7940925" y="5184573"/>
                <a:ext cx="3470196" cy="1326325"/>
              </a:xfrm>
              <a:prstGeom prst="rect">
                <a:avLst/>
              </a:prstGeom>
              <a:blipFill>
                <a:blip r:embed="rId9"/>
                <a:stretch>
                  <a:fillRect t="-2294" b="-6422"/>
                </a:stretch>
              </a:blipFill>
            </p:spPr>
            <p:txBody>
              <a:bodyPr/>
              <a:lstStyle/>
              <a:p>
                <a:r>
                  <a:rPr lang="fr-FR">
                    <a:noFill/>
                  </a:rPr>
                  <a:t> </a:t>
                </a:r>
              </a:p>
            </p:txBody>
          </p:sp>
        </mc:Fallback>
      </mc:AlternateContent>
    </p:spTree>
    <p:extLst>
      <p:ext uri="{BB962C8B-B14F-4D97-AF65-F5344CB8AC3E}">
        <p14:creationId xmlns:p14="http://schemas.microsoft.com/office/powerpoint/2010/main" val="30308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méra linéaire"/>
          <p:cNvPicPr>
            <a:picLocks noChangeAspect="1" noChangeArrowheads="1"/>
          </p:cNvPicPr>
          <p:nvPr/>
        </p:nvPicPr>
        <p:blipFill rotWithShape="1">
          <a:blip r:embed="rId3">
            <a:extLst>
              <a:ext uri="{28A0092B-C50C-407E-A947-70E740481C1C}">
                <a14:useLocalDpi xmlns:a14="http://schemas.microsoft.com/office/drawing/2010/main" val="0"/>
              </a:ext>
            </a:extLst>
          </a:blip>
          <a:srcRect l="15215" t="11361" r="17794" b="14534"/>
          <a:stretch/>
        </p:blipFill>
        <p:spPr bwMode="auto">
          <a:xfrm>
            <a:off x="2569610" y="4562265"/>
            <a:ext cx="1602198" cy="145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Caméra 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66" name="Picture 20" descr="undefined"/>
          <p:cNvPicPr>
            <a:picLocks noChangeAspect="1" noChangeArrowheads="1"/>
          </p:cNvPicPr>
          <p:nvPr/>
        </p:nvPicPr>
        <p:blipFill rotWithShape="1">
          <a:blip r:embed="rId4">
            <a:extLst>
              <a:ext uri="{28A0092B-C50C-407E-A947-70E740481C1C}">
                <a14:useLocalDpi xmlns:a14="http://schemas.microsoft.com/office/drawing/2010/main" val="0"/>
              </a:ext>
            </a:extLst>
          </a:blip>
          <a:srcRect l="21798" r="13542"/>
          <a:stretch/>
        </p:blipFill>
        <p:spPr bwMode="auto">
          <a:xfrm rot="16200000">
            <a:off x="728067" y="4496737"/>
            <a:ext cx="1167834" cy="1641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137" y="6054902"/>
            <a:ext cx="1649811"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Matrice de photodiodes</a:t>
            </a:r>
          </a:p>
        </p:txBody>
      </p:sp>
      <p:sp>
        <p:nvSpPr>
          <p:cNvPr id="70" name="Rectangle 69"/>
          <p:cNvSpPr/>
          <p:nvPr/>
        </p:nvSpPr>
        <p:spPr>
          <a:xfrm>
            <a:off x="2477540" y="6070291"/>
            <a:ext cx="1786066" cy="261610"/>
          </a:xfrm>
          <a:prstGeom prst="rect">
            <a:avLst/>
          </a:prstGeom>
        </p:spPr>
        <p:txBody>
          <a:bodyPr wrap="none">
            <a:spAutoFit/>
          </a:bodyPr>
          <a:lstStyle/>
          <a:p>
            <a:r>
              <a:rPr lang="fr-FR" sz="1100" dirty="0">
                <a:latin typeface="Arial" panose="020B0604020202020204" pitchFamily="34" charset="0"/>
                <a:cs typeface="Arial" panose="020B0604020202020204" pitchFamily="34" charset="0"/>
              </a:rPr>
              <a:t>Une ligne de photodiodes</a:t>
            </a:r>
          </a:p>
        </p:txBody>
      </p:sp>
      <p:pic>
        <p:nvPicPr>
          <p:cNvPr id="5124" name="Picture 4" descr="Imaging Electronics 101: Camera Types and Interfaces for Machine Vision  Appl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05" y="1522428"/>
            <a:ext cx="3876722" cy="309432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55551" y="1128376"/>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290137" y="1136033"/>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458777"/>
            <a:ext cx="5953639" cy="1508105"/>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matriciel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 et ombre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980373"/>
            <a:ext cx="6050301" cy="1785104"/>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Linéaire  :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a:t>
            </a:r>
            <a:r>
              <a:rPr lang="fr-FR" sz="1400" dirty="0" smtClean="0">
                <a:latin typeface="Arial" panose="020B0604020202020204" pitchFamily="34" charset="0"/>
                <a:cs typeface="Arial" panose="020B0604020202020204" pitchFamily="34" charset="0"/>
              </a:rPr>
              <a:t>dès </a:t>
            </a:r>
            <a:r>
              <a:rPr lang="fr-FR" sz="1400" dirty="0">
                <a:latin typeface="Arial" panose="020B0604020202020204" pitchFamily="34" charset="0"/>
                <a:cs typeface="Arial" panose="020B0604020202020204" pitchFamily="34" charset="0"/>
              </a:rPr>
              <a:t>la premières lignes</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904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smtClean="0"/>
              <a:t>Capteur </a:t>
            </a:r>
            <a:r>
              <a:rPr lang="fr-FR" dirty="0"/>
              <a:t>matriciel vs linéaire</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020837" y="16736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129413" y="1673614"/>
            <a:ext cx="1813317"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linéaire</a:t>
            </a:r>
          </a:p>
        </p:txBody>
      </p:sp>
      <p:sp>
        <p:nvSpPr>
          <p:cNvPr id="11" name="Rectangle 10"/>
          <p:cNvSpPr/>
          <p:nvPr/>
        </p:nvSpPr>
        <p:spPr>
          <a:xfrm>
            <a:off x="363999" y="1681271"/>
            <a:ext cx="1928733"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Capteur matriciel</a:t>
            </a:r>
          </a:p>
        </p:txBody>
      </p:sp>
      <p:sp>
        <p:nvSpPr>
          <p:cNvPr id="76" name="Rectangle 75"/>
          <p:cNvSpPr/>
          <p:nvPr/>
        </p:nvSpPr>
        <p:spPr>
          <a:xfrm>
            <a:off x="6121995" y="1458777"/>
            <a:ext cx="5953639" cy="1508105"/>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matriciel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Prise d’image en 1 seule fois (pas de problème de synchronisation).</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compliqué (une surface à éclairer, réflexion et ombre à gérer)</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Plus couteux.</a:t>
            </a:r>
          </a:p>
          <a:p>
            <a:endParaRPr lang="fr-FR" dirty="0">
              <a:latin typeface="Arial" panose="020B0604020202020204" pitchFamily="34" charset="0"/>
              <a:cs typeface="Arial" panose="020B0604020202020204" pitchFamily="34" charset="0"/>
            </a:endParaRPr>
          </a:p>
        </p:txBody>
      </p:sp>
      <p:sp>
        <p:nvSpPr>
          <p:cNvPr id="16" name="Rectangle 15"/>
          <p:cNvSpPr/>
          <p:nvPr/>
        </p:nvSpPr>
        <p:spPr>
          <a:xfrm>
            <a:off x="6121995" y="2980373"/>
            <a:ext cx="6050301" cy="1785104"/>
          </a:xfrm>
          <a:prstGeom prst="rect">
            <a:avLst/>
          </a:prstGeom>
        </p:spPr>
        <p:txBody>
          <a:bodyPr wrap="square">
            <a:spAutoFit/>
          </a:bodyPr>
          <a:lstStyle/>
          <a:p>
            <a:r>
              <a:rPr lang="fr-FR" dirty="0">
                <a:latin typeface="Arial" panose="020B0604020202020204" pitchFamily="34" charset="0"/>
                <a:cs typeface="Arial" panose="020B0604020202020204" pitchFamily="34" charset="0"/>
              </a:rPr>
              <a:t>Capteur Linéaire  : </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Fréquence d’acquisition très rapide.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Eclairage plus simple à mettre en place (moins de réflexion, ombre)</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Nécessite une synchronisation avec la vitesse de défilement.</a:t>
            </a:r>
          </a:p>
          <a:p>
            <a:pPr marL="285750" indent="-285750">
              <a:buFont typeface="Wingdings" panose="05000000000000000000" pitchFamily="2" charset="2"/>
              <a:buChar char="Ø"/>
            </a:pPr>
            <a:r>
              <a:rPr lang="fr-FR" sz="1400" dirty="0">
                <a:latin typeface="Arial" panose="020B0604020202020204" pitchFamily="34" charset="0"/>
                <a:cs typeface="Arial" panose="020B0604020202020204" pitchFamily="34" charset="0"/>
              </a:rPr>
              <a:t>On peut commencer les traitements des la premières lignes</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p:grpSp>
        <p:nvGrpSpPr>
          <p:cNvPr id="21" name="Groupe 20"/>
          <p:cNvGrpSpPr/>
          <p:nvPr/>
        </p:nvGrpSpPr>
        <p:grpSpPr>
          <a:xfrm>
            <a:off x="6404897" y="4682580"/>
            <a:ext cx="4947082" cy="1574787"/>
            <a:chOff x="6313099" y="4703684"/>
            <a:chExt cx="4947082" cy="1574787"/>
          </a:xfrm>
        </p:grpSpPr>
        <p:sp>
          <p:nvSpPr>
            <p:cNvPr id="3" name="Ellipse 2"/>
            <p:cNvSpPr/>
            <p:nvPr/>
          </p:nvSpPr>
          <p:spPr>
            <a:xfrm>
              <a:off x="6670961" y="4901577"/>
              <a:ext cx="76332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397636" y="4815457"/>
              <a:ext cx="370965"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9471807" y="4855199"/>
              <a:ext cx="1788374" cy="7510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V="1">
              <a:off x="6536739" y="4718423"/>
              <a:ext cx="1031767" cy="10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313099" y="5770640"/>
              <a:ext cx="1776908" cy="369332"/>
            </a:xfrm>
            <a:prstGeom prst="rect">
              <a:avLst/>
            </a:prstGeom>
            <a:noFill/>
          </p:spPr>
          <p:txBody>
            <a:bodyPr wrap="square" rtlCol="0">
              <a:spAutoFit/>
            </a:bodyPr>
            <a:lstStyle/>
            <a:p>
              <a:r>
                <a:rPr lang="fr-FR" dirty="0"/>
                <a:t>Vitesse OK</a:t>
              </a:r>
            </a:p>
          </p:txBody>
        </p:sp>
        <p:sp>
          <p:nvSpPr>
            <p:cNvPr id="25" name="ZoneTexte 24"/>
            <p:cNvSpPr txBox="1"/>
            <p:nvPr/>
          </p:nvSpPr>
          <p:spPr>
            <a:xfrm>
              <a:off x="8171235" y="5632140"/>
              <a:ext cx="1437530" cy="646331"/>
            </a:xfrm>
            <a:prstGeom prst="rect">
              <a:avLst/>
            </a:prstGeom>
            <a:noFill/>
          </p:spPr>
          <p:txBody>
            <a:bodyPr wrap="square" rtlCol="0">
              <a:spAutoFit/>
            </a:bodyPr>
            <a:lstStyle/>
            <a:p>
              <a:r>
                <a:rPr lang="fr-FR" dirty="0"/>
                <a:t>Trop rapide</a:t>
              </a:r>
            </a:p>
          </p:txBody>
        </p:sp>
        <p:sp>
          <p:nvSpPr>
            <p:cNvPr id="26" name="ZoneTexte 25"/>
            <p:cNvSpPr txBox="1"/>
            <p:nvPr/>
          </p:nvSpPr>
          <p:spPr>
            <a:xfrm>
              <a:off x="9613437" y="5683931"/>
              <a:ext cx="1437530" cy="369332"/>
            </a:xfrm>
            <a:prstGeom prst="rect">
              <a:avLst/>
            </a:prstGeom>
            <a:noFill/>
          </p:spPr>
          <p:txBody>
            <a:bodyPr wrap="square" rtlCol="0">
              <a:spAutoFit/>
            </a:bodyPr>
            <a:lstStyle/>
            <a:p>
              <a:r>
                <a:rPr lang="fr-FR" dirty="0"/>
                <a:t>Trop lent</a:t>
              </a:r>
            </a:p>
          </p:txBody>
        </p:sp>
        <p:cxnSp>
          <p:nvCxnSpPr>
            <p:cNvPr id="28" name="Connecteur droit avec flèche 27"/>
            <p:cNvCxnSpPr/>
            <p:nvPr/>
          </p:nvCxnSpPr>
          <p:spPr>
            <a:xfrm flipV="1">
              <a:off x="8252717" y="4703684"/>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482731" y="4709647"/>
              <a:ext cx="1698942" cy="2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976"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4025153" y="2402541"/>
            <a:ext cx="17929" cy="228859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lèche courbée vers la gauche 16"/>
          <p:cNvSpPr/>
          <p:nvPr/>
        </p:nvSpPr>
        <p:spPr>
          <a:xfrm>
            <a:off x="3778642" y="4552313"/>
            <a:ext cx="703711" cy="32816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ZoneTexte 21"/>
          <p:cNvSpPr txBox="1"/>
          <p:nvPr/>
        </p:nvSpPr>
        <p:spPr>
          <a:xfrm>
            <a:off x="2824712" y="4924163"/>
            <a:ext cx="2596802" cy="523220"/>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Pas de problème de réflexion spéculaire le long de la ligne</a:t>
            </a:r>
          </a:p>
        </p:txBody>
      </p:sp>
      <p:sp>
        <p:nvSpPr>
          <p:cNvPr id="36" name="ZoneTexte 35"/>
          <p:cNvSpPr txBox="1"/>
          <p:nvPr/>
        </p:nvSpPr>
        <p:spPr>
          <a:xfrm>
            <a:off x="63711" y="4611588"/>
            <a:ext cx="2529307" cy="307777"/>
          </a:xfrm>
          <a:prstGeom prst="rect">
            <a:avLst/>
          </a:prstGeom>
          <a:noFill/>
        </p:spPr>
        <p:txBody>
          <a:bodyPr wrap="square" rtlCol="0">
            <a:spAutoFit/>
          </a:bodyPr>
          <a:lstStyle/>
          <a:p>
            <a:pPr algn="just"/>
            <a:r>
              <a:rPr lang="fr-FR" sz="1400" dirty="0">
                <a:latin typeface="Arial" panose="020B0604020202020204" pitchFamily="34" charset="0"/>
                <a:cs typeface="Arial" panose="020B0604020202020204" pitchFamily="34" charset="0"/>
              </a:rPr>
              <a:t>Réflexions </a:t>
            </a:r>
            <a:r>
              <a:rPr lang="fr-FR" sz="1400" dirty="0" smtClean="0">
                <a:latin typeface="Arial" panose="020B0604020202020204" pitchFamily="34" charset="0"/>
                <a:cs typeface="Arial" panose="020B0604020202020204" pitchFamily="34" charset="0"/>
              </a:rPr>
              <a:t>spéculaires</a:t>
            </a:r>
          </a:p>
        </p:txBody>
      </p:sp>
      <p:grpSp>
        <p:nvGrpSpPr>
          <p:cNvPr id="24" name="Groupe 23"/>
          <p:cNvGrpSpPr/>
          <p:nvPr/>
        </p:nvGrpSpPr>
        <p:grpSpPr>
          <a:xfrm>
            <a:off x="59115" y="2138831"/>
            <a:ext cx="1981200" cy="2476501"/>
            <a:chOff x="311532" y="2127188"/>
            <a:chExt cx="1981200" cy="2476501"/>
          </a:xfrm>
        </p:grpSpPr>
        <p:pic>
          <p:nvPicPr>
            <p:cNvPr id="8194" name="Picture 2" descr="Bouteilles en plastique pour boissons et jus | Grossiste d'emballages pour  boissons | Variap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2127188"/>
              <a:ext cx="1981200" cy="24765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eur droit avec flèche 36"/>
            <p:cNvCxnSpPr/>
            <p:nvPr/>
          </p:nvCxnSpPr>
          <p:spPr>
            <a:xfrm flipV="1">
              <a:off x="538640" y="2898950"/>
              <a:ext cx="637283" cy="2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H="1">
              <a:off x="1507532" y="2847286"/>
              <a:ext cx="693237" cy="2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26724" y="5552706"/>
            <a:ext cx="4616006" cy="830997"/>
          </a:xfrm>
          <a:prstGeom prst="rect">
            <a:avLst/>
          </a:prstGeom>
        </p:spPr>
        <p:txBody>
          <a:bodyPr wrap="square">
            <a:spAutoFit/>
          </a:bodyPr>
          <a:lstStyle/>
          <a:p>
            <a:pPr algn="just"/>
            <a:endParaRPr lang="fr-FR" sz="1600" dirty="0">
              <a:solidFill>
                <a:srgbClr val="FF0000"/>
              </a:solidFill>
              <a:latin typeface="Arial" panose="020B0604020202020204" pitchFamily="34" charset="0"/>
              <a:cs typeface="Arial" panose="020B0604020202020204" pitchFamily="34" charset="0"/>
            </a:endParaRPr>
          </a:p>
          <a:p>
            <a:pPr algn="just"/>
            <a:r>
              <a:rPr lang="fr-FR" sz="1600" dirty="0">
                <a:solidFill>
                  <a:srgbClr val="FF0000"/>
                </a:solidFill>
                <a:latin typeface="Arial" panose="020B0604020202020204" pitchFamily="34" charset="0"/>
                <a:cs typeface="Arial" panose="020B0604020202020204" pitchFamily="34" charset="0"/>
              </a:rPr>
              <a:t>Si un défaut apparait dans une zone de </a:t>
            </a:r>
            <a:r>
              <a:rPr lang="fr-FR" sz="1600" dirty="0" smtClean="0">
                <a:solidFill>
                  <a:srgbClr val="FF0000"/>
                </a:solidFill>
                <a:latin typeface="Arial" panose="020B0604020202020204" pitchFamily="34" charset="0"/>
                <a:cs typeface="Arial" panose="020B0604020202020204" pitchFamily="34" charset="0"/>
              </a:rPr>
              <a:t>réflexion/saturation </a:t>
            </a:r>
            <a:r>
              <a:rPr lang="fr-FR" sz="1600" dirty="0">
                <a:solidFill>
                  <a:srgbClr val="FF0000"/>
                </a:solidFill>
                <a:latin typeface="Arial" panose="020B0604020202020204" pitchFamily="34" charset="0"/>
                <a:cs typeface="Arial" panose="020B0604020202020204" pitchFamily="34" charset="0"/>
              </a:rPr>
              <a:t>il ne pourra pas être détecter</a:t>
            </a:r>
          </a:p>
        </p:txBody>
      </p:sp>
    </p:spTree>
    <p:extLst>
      <p:ext uri="{BB962C8B-B14F-4D97-AF65-F5344CB8AC3E}">
        <p14:creationId xmlns:p14="http://schemas.microsoft.com/office/powerpoint/2010/main" val="2881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39</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416320"/>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 en fonction de la résolution et fréquence caméra.</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au 6"/>
          <p:cNvGraphicFramePr>
            <a:graphicFrameLocks noGrp="1"/>
          </p:cNvGraphicFramePr>
          <p:nvPr>
            <p:extLst>
              <p:ext uri="{D42A27DB-BD31-4B8C-83A1-F6EECF244321}">
                <p14:modId xmlns:p14="http://schemas.microsoft.com/office/powerpoint/2010/main" val="4236641856"/>
              </p:ext>
            </p:extLst>
          </p:nvPr>
        </p:nvGraphicFramePr>
        <p:xfrm>
          <a:off x="360000" y="1073525"/>
          <a:ext cx="6440151" cy="5317020"/>
        </p:xfrm>
        <a:graphic>
          <a:graphicData uri="http://schemas.openxmlformats.org/drawingml/2006/table">
            <a:tbl>
              <a:tblPr firstRow="1" bandRow="1">
                <a:tableStyleId>{5C22544A-7EE6-4342-B048-85BDC9FD1C3A}</a:tableStyleId>
              </a:tblPr>
              <a:tblGrid>
                <a:gridCol w="2146717">
                  <a:extLst>
                    <a:ext uri="{9D8B030D-6E8A-4147-A177-3AD203B41FA5}">
                      <a16:colId xmlns:a16="http://schemas.microsoft.com/office/drawing/2014/main" val="2196240432"/>
                    </a:ext>
                  </a:extLst>
                </a:gridCol>
                <a:gridCol w="2146717">
                  <a:extLst>
                    <a:ext uri="{9D8B030D-6E8A-4147-A177-3AD203B41FA5}">
                      <a16:colId xmlns:a16="http://schemas.microsoft.com/office/drawing/2014/main" val="1124754974"/>
                    </a:ext>
                  </a:extLst>
                </a:gridCol>
                <a:gridCol w="2146717">
                  <a:extLst>
                    <a:ext uri="{9D8B030D-6E8A-4147-A177-3AD203B41FA5}">
                      <a16:colId xmlns:a16="http://schemas.microsoft.com/office/drawing/2014/main" val="2035764089"/>
                    </a:ext>
                  </a:extLst>
                </a:gridCol>
              </a:tblGrid>
              <a:tr h="825660">
                <a:tc>
                  <a:txBody>
                    <a:bodyPr/>
                    <a:lstStyle/>
                    <a:p>
                      <a:endParaRPr lang="fr-FR" dirty="0"/>
                    </a:p>
                  </a:txBody>
                  <a:tcPr/>
                </a:tc>
                <a:tc>
                  <a:txBody>
                    <a:bodyPr/>
                    <a:lstStyle/>
                    <a:p>
                      <a:r>
                        <a:rPr lang="fr-FR" dirty="0"/>
                        <a:t>Vitesse</a:t>
                      </a:r>
                      <a:r>
                        <a:rPr lang="fr-FR" baseline="0" dirty="0"/>
                        <a:t> de transfert</a:t>
                      </a:r>
                      <a:endParaRPr lang="fr-FR" dirty="0"/>
                    </a:p>
                  </a:txBody>
                  <a:tcPr/>
                </a:tc>
                <a:tc>
                  <a:txBody>
                    <a:bodyPr/>
                    <a:lstStyle/>
                    <a:p>
                      <a:r>
                        <a:rPr lang="fr-FR" dirty="0"/>
                        <a:t>Distance de transfert</a:t>
                      </a:r>
                    </a:p>
                  </a:txBody>
                  <a:tcPr/>
                </a:tc>
                <a:extLst>
                  <a:ext uri="{0D108BD9-81ED-4DB2-BD59-A6C34878D82A}">
                    <a16:rowId xmlns:a16="http://schemas.microsoft.com/office/drawing/2014/main" val="3315303773"/>
                  </a:ext>
                </a:extLst>
              </a:tr>
              <a:tr h="825660">
                <a:tc>
                  <a:txBody>
                    <a:bodyPr/>
                    <a:lstStyle/>
                    <a:p>
                      <a:pPr algn="ctr"/>
                      <a:endParaRPr lang="fr-FR" dirty="0"/>
                    </a:p>
                  </a:txBody>
                  <a:tcPr/>
                </a:tc>
                <a:tc>
                  <a:txBody>
                    <a:bodyPr/>
                    <a:lstStyle/>
                    <a:p>
                      <a:pPr algn="ctr"/>
                      <a:r>
                        <a:rPr lang="fr-FR" dirty="0"/>
                        <a:t> 10Gbit/s</a:t>
                      </a:r>
                    </a:p>
                  </a:txBody>
                  <a:tcPr/>
                </a:tc>
                <a:tc>
                  <a:txBody>
                    <a:bodyPr/>
                    <a:lstStyle/>
                    <a:p>
                      <a:pPr algn="ctr"/>
                      <a:r>
                        <a:rPr lang="fr-FR" dirty="0"/>
                        <a:t>100m</a:t>
                      </a:r>
                    </a:p>
                  </a:txBody>
                  <a:tcPr/>
                </a:tc>
                <a:extLst>
                  <a:ext uri="{0D108BD9-81ED-4DB2-BD59-A6C34878D82A}">
                    <a16:rowId xmlns:a16="http://schemas.microsoft.com/office/drawing/2014/main" val="393286350"/>
                  </a:ext>
                </a:extLst>
              </a:tr>
              <a:tr h="825660">
                <a:tc>
                  <a:txBody>
                    <a:bodyPr/>
                    <a:lstStyle/>
                    <a:p>
                      <a:pPr algn="ctr"/>
                      <a:endParaRPr lang="fr-FR" dirty="0"/>
                    </a:p>
                  </a:txBody>
                  <a:tcPr/>
                </a:tc>
                <a:tc>
                  <a:txBody>
                    <a:bodyPr/>
                    <a:lstStyle/>
                    <a:p>
                      <a:pPr algn="ctr"/>
                      <a:r>
                        <a:rPr lang="fr-FR" dirty="0"/>
                        <a:t>6 Gbits/s (USB</a:t>
                      </a:r>
                      <a:r>
                        <a:rPr lang="fr-FR" baseline="0" dirty="0"/>
                        <a:t>3.1)</a:t>
                      </a:r>
                      <a:endParaRPr lang="fr-FR" dirty="0"/>
                    </a:p>
                  </a:txBody>
                  <a:tcPr/>
                </a:tc>
                <a:tc>
                  <a:txBody>
                    <a:bodyPr/>
                    <a:lstStyle/>
                    <a:p>
                      <a:pPr algn="ctr"/>
                      <a:r>
                        <a:rPr lang="fr-FR" dirty="0"/>
                        <a:t> 10m</a:t>
                      </a:r>
                    </a:p>
                  </a:txBody>
                  <a:tcPr/>
                </a:tc>
                <a:extLst>
                  <a:ext uri="{0D108BD9-81ED-4DB2-BD59-A6C34878D82A}">
                    <a16:rowId xmlns:a16="http://schemas.microsoft.com/office/drawing/2014/main" val="2552643680"/>
                  </a:ext>
                </a:extLst>
              </a:tr>
              <a:tr h="825660">
                <a:tc>
                  <a:txBody>
                    <a:bodyPr/>
                    <a:lstStyle/>
                    <a:p>
                      <a:pPr algn="ctr"/>
                      <a:endParaRPr lang="fr-FR" dirty="0"/>
                    </a:p>
                  </a:txBody>
                  <a:tcPr/>
                </a:tc>
                <a:tc>
                  <a:txBody>
                    <a:bodyPr/>
                    <a:lstStyle/>
                    <a:p>
                      <a:pPr algn="ctr"/>
                      <a:r>
                        <a:rPr lang="fr-FR" sz="1600" dirty="0">
                          <a:latin typeface="Arial" panose="020B0604020202020204" pitchFamily="34" charset="0"/>
                          <a:cs typeface="Arial" panose="020B0604020202020204" pitchFamily="34" charset="0"/>
                        </a:rPr>
                        <a:t>1Gbits</a:t>
                      </a:r>
                      <a:r>
                        <a:rPr lang="fr-FR" sz="1600" baseline="0" dirty="0">
                          <a:latin typeface="Arial" panose="020B0604020202020204" pitchFamily="34" charset="0"/>
                          <a:cs typeface="Arial" panose="020B0604020202020204" pitchFamily="34" charset="0"/>
                        </a:rPr>
                        <a:t>/s à 12.5Gbits/s</a:t>
                      </a:r>
                      <a:endParaRPr lang="fr-FR" sz="1600" dirty="0">
                        <a:latin typeface="Arial" panose="020B0604020202020204" pitchFamily="34" charset="0"/>
                        <a:cs typeface="Arial" panose="020B0604020202020204" pitchFamily="34" charset="0"/>
                      </a:endParaRPr>
                    </a:p>
                  </a:txBody>
                  <a:tcPr/>
                </a:tc>
                <a:tc>
                  <a:txBody>
                    <a:bodyPr/>
                    <a:lstStyle/>
                    <a:p>
                      <a:pPr algn="ctr"/>
                      <a:r>
                        <a:rPr lang="fr-FR" sz="1600" dirty="0">
                          <a:latin typeface="Arial" panose="020B0604020202020204" pitchFamily="34" charset="0"/>
                          <a:cs typeface="Arial" panose="020B0604020202020204" pitchFamily="34" charset="0"/>
                        </a:rPr>
                        <a:t>Jusqu’à 200m</a:t>
                      </a:r>
                    </a:p>
                  </a:txBody>
                  <a:tcPr/>
                </a:tc>
                <a:extLst>
                  <a:ext uri="{0D108BD9-81ED-4DB2-BD59-A6C34878D82A}">
                    <a16:rowId xmlns:a16="http://schemas.microsoft.com/office/drawing/2014/main" val="2419885069"/>
                  </a:ext>
                </a:extLst>
              </a:tr>
              <a:tr h="825660">
                <a:tc>
                  <a:txBody>
                    <a:bodyPr/>
                    <a:lstStyle/>
                    <a:p>
                      <a:pPr algn="ctr"/>
                      <a:endParaRPr lang="fr-FR" dirty="0"/>
                    </a:p>
                  </a:txBody>
                  <a:tcPr/>
                </a:tc>
                <a:tc>
                  <a:txBody>
                    <a:bodyPr/>
                    <a:lstStyle/>
                    <a:p>
                      <a:pPr algn="ctr"/>
                      <a:r>
                        <a:rPr lang="fr-FR" dirty="0"/>
                        <a:t>5Gbits/s</a:t>
                      </a:r>
                    </a:p>
                  </a:txBody>
                  <a:tcPr/>
                </a:tc>
                <a:tc>
                  <a:txBody>
                    <a:bodyPr/>
                    <a:lstStyle/>
                    <a:p>
                      <a:pPr algn="ctr"/>
                      <a:r>
                        <a:rPr lang="fr-FR" dirty="0"/>
                        <a:t>10m</a:t>
                      </a:r>
                    </a:p>
                  </a:txBody>
                  <a:tcPr/>
                </a:tc>
                <a:extLst>
                  <a:ext uri="{0D108BD9-81ED-4DB2-BD59-A6C34878D82A}">
                    <a16:rowId xmlns:a16="http://schemas.microsoft.com/office/drawing/2014/main" val="77284928"/>
                  </a:ext>
                </a:extLst>
              </a:tr>
              <a:tr h="825660">
                <a:tc>
                  <a:txBody>
                    <a:bodyPr/>
                    <a:lstStyle/>
                    <a:p>
                      <a:pPr algn="ctr"/>
                      <a:r>
                        <a:rPr lang="fr-FR" dirty="0" err="1"/>
                        <a:t>Fire</a:t>
                      </a:r>
                      <a:r>
                        <a:rPr lang="fr-FR" dirty="0"/>
                        <a:t> </a:t>
                      </a:r>
                      <a:r>
                        <a:rPr lang="fr-FR" dirty="0" err="1"/>
                        <a:t>Wire</a:t>
                      </a:r>
                      <a:endParaRPr lang="fr-FR" dirty="0"/>
                    </a:p>
                    <a:p>
                      <a:pPr algn="ctr"/>
                      <a:endParaRPr lang="fr-FR" dirty="0"/>
                    </a:p>
                    <a:p>
                      <a:pPr algn="ctr"/>
                      <a:endParaRPr lang="fr-FR" dirty="0"/>
                    </a:p>
                    <a:p>
                      <a:pPr algn="ctr"/>
                      <a:endParaRPr lang="fr-FR" dirty="0"/>
                    </a:p>
                  </a:txBody>
                  <a:tcPr/>
                </a:tc>
                <a:tc>
                  <a:txBody>
                    <a:bodyPr/>
                    <a:lstStyle/>
                    <a:p>
                      <a:pPr algn="ctr"/>
                      <a:r>
                        <a:rPr lang="fr-FR" dirty="0"/>
                        <a:t>800 Mbits/s</a:t>
                      </a:r>
                    </a:p>
                  </a:txBody>
                  <a:tcPr/>
                </a:tc>
                <a:tc>
                  <a:txBody>
                    <a:bodyPr/>
                    <a:lstStyle/>
                    <a:p>
                      <a:pPr algn="ctr"/>
                      <a:r>
                        <a:rPr lang="fr-FR" dirty="0"/>
                        <a:t>100m</a:t>
                      </a:r>
                    </a:p>
                  </a:txBody>
                  <a:tcPr/>
                </a:tc>
                <a:extLst>
                  <a:ext uri="{0D108BD9-81ED-4DB2-BD59-A6C34878D82A}">
                    <a16:rowId xmlns:a16="http://schemas.microsoft.com/office/drawing/2014/main" val="2161716961"/>
                  </a:ext>
                </a:extLst>
              </a:tr>
            </a:tbl>
          </a:graphicData>
        </a:graphic>
      </p:graphicFrame>
      <p:pic>
        <p:nvPicPr>
          <p:cNvPr id="2054" name="Picture 6" descr="傳USB-IF 有意再玩改名稱把戲，將USB 3.1 / 3.0 也都稱作USB 3.2 - BenchLife.inf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33" y="2766245"/>
            <a:ext cx="1351467" cy="7595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undefin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500" y="5527256"/>
            <a:ext cx="736567" cy="7365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192" y="4432371"/>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10"/>
          <a:stretch>
            <a:fillRect/>
          </a:stretch>
        </p:blipFill>
        <p:spPr>
          <a:xfrm>
            <a:off x="513649" y="3721078"/>
            <a:ext cx="1724267" cy="447738"/>
          </a:xfrm>
          <a:prstGeom prst="rect">
            <a:avLst/>
          </a:prstGeom>
        </p:spPr>
      </p:pic>
      <p:pic>
        <p:nvPicPr>
          <p:cNvPr id="2066"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820" y="1976429"/>
            <a:ext cx="1383848" cy="6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30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502275"/>
            <a:ext cx="6992937" cy="1748925"/>
          </a:xfrm>
        </p:spPr>
        <p:txBody>
          <a:bodyPr rtlCol="0"/>
          <a:lstStyle/>
          <a:p>
            <a:pPr algn="just" rtl="0"/>
            <a:r>
              <a:rPr lang="fr-FR" u="sng" noProof="1"/>
              <a:t>Définition :</a:t>
            </a:r>
          </a:p>
          <a:p>
            <a:pPr algn="just" rtl="0"/>
            <a:r>
              <a:rPr lang="fr-FR" noProof="1"/>
              <a:t>La </a:t>
            </a:r>
            <a:r>
              <a:rPr lang="fr-FR" b="1" noProof="1">
                <a:solidFill>
                  <a:schemeClr val="tx2"/>
                </a:solidFill>
              </a:rPr>
              <a:t>vision industrielle</a:t>
            </a:r>
            <a:r>
              <a:rPr lang="fr-FR" b="1" noProof="1"/>
              <a:t> </a:t>
            </a:r>
            <a:r>
              <a:rPr lang="fr-FR" noProof="1"/>
              <a:t>est une combinaison de techniques premettant le </a:t>
            </a:r>
            <a:r>
              <a:rPr lang="fr-FR" b="1" noProof="1">
                <a:solidFill>
                  <a:schemeClr val="tx2"/>
                </a:solidFill>
              </a:rPr>
              <a:t>contrôle non destructif (CND)</a:t>
            </a:r>
            <a:r>
              <a:rPr lang="fr-FR" noProof="1">
                <a:solidFill>
                  <a:schemeClr val="tx2"/>
                </a:solidFill>
              </a:rPr>
              <a:t> </a:t>
            </a:r>
            <a:r>
              <a:rPr lang="fr-FR" noProof="1"/>
              <a:t>d’un objet (utilisé par exemple sur des chaines de production).</a:t>
            </a:r>
          </a:p>
          <a:p>
            <a:pPr algn="just" rtl="0"/>
            <a:endParaRPr lang="fr-FR" noProof="1"/>
          </a:p>
          <a:p>
            <a:pPr algn="just" rtl="0"/>
            <a:endParaRPr lang="fr-FR" noProof="1"/>
          </a:p>
          <a:p>
            <a:pPr algn="just" rtl="0"/>
            <a:r>
              <a:rPr lang="fr-FR" u="sng" noProof="1"/>
              <a:t>Contrôle non destructif :</a:t>
            </a:r>
          </a:p>
          <a:p>
            <a:pPr algn="just" rtl="0"/>
            <a:r>
              <a:rPr lang="fr-FR" noProof="1"/>
              <a:t>Toutes méthodes et procédés permettant d’obtenir des informations et des données techniques d’un objet </a:t>
            </a:r>
            <a:r>
              <a:rPr lang="fr-FR" b="1" noProof="1">
                <a:solidFill>
                  <a:schemeClr val="tx2"/>
                </a:solidFill>
              </a:rPr>
              <a:t>sans altération ou destruction</a:t>
            </a:r>
            <a:r>
              <a:rPr lang="fr-FR" noProof="1"/>
              <a:t> de ce dernier.</a:t>
            </a:r>
          </a:p>
          <a:p>
            <a:pPr algn="just" rtl="0"/>
            <a:endParaRPr lang="fr-FR" noProof="1"/>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a:t>
            </a:fld>
            <a:endParaRPr lang="fr-FR" dirty="0">
              <a:latin typeface="+mn-lt"/>
            </a:endParaRPr>
          </a:p>
        </p:txBody>
      </p:sp>
      <p:sp>
        <p:nvSpPr>
          <p:cNvPr id="6" name="ZoneTexte 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4162569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Protocole de connexion caméra</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40</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5" name="ZoneTexte 14"/>
          <p:cNvSpPr txBox="1"/>
          <p:nvPr/>
        </p:nvSpPr>
        <p:spPr>
          <a:xfrm>
            <a:off x="7353300" y="1293050"/>
            <a:ext cx="4247406" cy="3139321"/>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Chaque caméra nécessite des câbles de connexion (alimentation, E/S </a:t>
            </a:r>
            <a:r>
              <a:rPr lang="fr-FR" i="1" dirty="0">
                <a:latin typeface="Arial" panose="020B0604020202020204" pitchFamily="34" charset="0"/>
                <a:cs typeface="Arial" panose="020B0604020202020204" pitchFamily="34" charset="0"/>
              </a:rPr>
              <a:t>trigger</a:t>
            </a:r>
            <a:r>
              <a:rPr lang="fr-FR" dirty="0">
                <a:latin typeface="Arial" panose="020B0604020202020204" pitchFamily="34" charset="0"/>
                <a:cs typeface="Arial" panose="020B0604020202020204" pitchFamily="34" charset="0"/>
              </a:rPr>
              <a:t>, transfert de données) à un PC ou carte d’acquisition.</a:t>
            </a:r>
          </a:p>
          <a:p>
            <a:pPr algn="just"/>
            <a:endParaRPr lang="fr-FR" u="sng"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Plusieurs standards de connexion et protocoles existent.</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Généralement le constructeur propose le bon protocole pour pouvoir transférer les images de sa caméra.</a:t>
            </a:r>
          </a:p>
        </p:txBody>
      </p:sp>
      <p:pic>
        <p:nvPicPr>
          <p:cNvPr id="2068" name="Picture 20" descr="GigE Cameras | Teledyne DALS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800" l="0" r="99600">
                        <a14:foregroundMark x1="48800" y1="45200" x2="48800" y2="45200"/>
                        <a14:foregroundMark x1="51600" y1="36200" x2="51600" y2="36200"/>
                        <a14:backgroundMark x1="63200" y1="51400" x2="63200" y2="51400"/>
                        <a14:backgroundMark x1="63600" y1="51400" x2="63600" y2="51400"/>
                      </a14:backgroundRemoval>
                    </a14:imgEffect>
                  </a14:imgLayer>
                </a14:imgProps>
              </a:ext>
              <a:ext uri="{28A0092B-C50C-407E-A947-70E740481C1C}">
                <a14:useLocalDpi xmlns:a14="http://schemas.microsoft.com/office/drawing/2010/main" val="0"/>
              </a:ext>
            </a:extLst>
          </a:blip>
          <a:srcRect/>
          <a:stretch>
            <a:fillRect/>
          </a:stretch>
        </p:blipFill>
        <p:spPr bwMode="auto">
          <a:xfrm>
            <a:off x="8070846" y="4825421"/>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ccessories and Cables | CoaXPress cable single BNC to BNC, 6 Gbps, 75 O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515" y="5602881"/>
            <a:ext cx="1050817" cy="69879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1MD26-3560-00C-300 3M Electronic Solutions Division | Mouser Fr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8211" y="4707022"/>
            <a:ext cx="913866" cy="91386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Connecteur droit 72">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122437" y="173841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descr="https://www.baumer.com/medias/sys_master/images-content/images-content/h49/h65/9074012717086/Grafik-SR-VT-10GigE-Interfaces-EN-992x6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00" y="1926970"/>
            <a:ext cx="5913314" cy="3665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傳USB-IF 有意再玩改名稱把戲，將USB 3.1 / 3.0 也都稱作USB 3.2 - BenchLife.inf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466" y="3661878"/>
            <a:ext cx="773623" cy="4347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Camera Link Vector Logo - (.SVG + .PNG) - VectorLogoSeek.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3951" y="3194223"/>
            <a:ext cx="1209747" cy="67208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nvPicPr>
        <p:blipFill>
          <a:blip r:embed="rId10"/>
          <a:stretch>
            <a:fillRect/>
          </a:stretch>
        </p:blipFill>
        <p:spPr>
          <a:xfrm>
            <a:off x="2585530" y="2151520"/>
            <a:ext cx="1724267" cy="447738"/>
          </a:xfrm>
          <a:prstGeom prst="rect">
            <a:avLst/>
          </a:prstGeom>
        </p:spPr>
      </p:pic>
      <p:pic>
        <p:nvPicPr>
          <p:cNvPr id="22" name="Picture 18" descr="GigE Vision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9322" y="4199845"/>
            <a:ext cx="1058456" cy="507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Comment choisir une caméra ?</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41</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sp>
        <p:nvSpPr>
          <p:cNvPr id="16" name="ZoneTexte 15"/>
          <p:cNvSpPr txBox="1"/>
          <p:nvPr/>
        </p:nvSpPr>
        <p:spPr>
          <a:xfrm>
            <a:off x="360000" y="1311888"/>
            <a:ext cx="6611386" cy="4247317"/>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Cahier des charges :</a:t>
            </a:r>
          </a:p>
          <a:p>
            <a:pPr algn="just"/>
            <a:r>
              <a:rPr lang="fr-FR" dirty="0">
                <a:latin typeface="Arial" panose="020B0604020202020204" pitchFamily="34" charset="0"/>
                <a:cs typeface="Arial" panose="020B0604020202020204" pitchFamily="34" charset="0"/>
              </a:rPr>
              <a:t>   - Taille du plus petit élément à observer </a:t>
            </a:r>
          </a:p>
          <a:p>
            <a:pPr algn="just"/>
            <a:r>
              <a:rPr lang="fr-FR" dirty="0">
                <a:latin typeface="Arial" panose="020B0604020202020204" pitchFamily="34" charset="0"/>
                <a:cs typeface="Arial" panose="020B0604020202020204" pitchFamily="34" charset="0"/>
              </a:rPr>
              <a:t>   - Dimension de la scène à observer</a:t>
            </a:r>
          </a:p>
          <a:p>
            <a:pPr algn="just"/>
            <a:r>
              <a:rPr lang="fr-FR" dirty="0">
                <a:latin typeface="Arial" panose="020B0604020202020204" pitchFamily="34" charset="0"/>
                <a:cs typeface="Arial" panose="020B0604020202020204" pitchFamily="34" charset="0"/>
              </a:rPr>
              <a:t>   - Vitesse de défilement des objets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Paramètres à calculer :</a:t>
            </a:r>
          </a:p>
          <a:p>
            <a:pPr algn="just"/>
            <a:r>
              <a:rPr lang="fr-FR" dirty="0">
                <a:latin typeface="Arial" panose="020B0604020202020204" pitchFamily="34" charset="0"/>
                <a:cs typeface="Arial" panose="020B0604020202020204" pitchFamily="34" charset="0"/>
              </a:rPr>
              <a:t>  - Précision d’un pixel (horizontal vertical, en mm)</a:t>
            </a:r>
          </a:p>
          <a:p>
            <a:pPr algn="just"/>
            <a:r>
              <a:rPr lang="fr-FR" dirty="0">
                <a:latin typeface="Arial" panose="020B0604020202020204" pitchFamily="34" charset="0"/>
                <a:cs typeface="Arial" panose="020B0604020202020204" pitchFamily="34" charset="0"/>
              </a:rPr>
              <a:t>  - La résolution d’un capteur (nombres de </a:t>
            </a:r>
            <a:r>
              <a:rPr lang="fr-FR" dirty="0" smtClean="0">
                <a:latin typeface="Arial" panose="020B0604020202020204" pitchFamily="34" charset="0"/>
                <a:cs typeface="Arial" panose="020B0604020202020204" pitchFamily="34" charset="0"/>
              </a:rPr>
              <a:t>pixels)</a:t>
            </a:r>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  - Temps d’exposition</a:t>
            </a:r>
          </a:p>
          <a:p>
            <a:pPr algn="just"/>
            <a:r>
              <a:rPr lang="fr-FR" dirty="0">
                <a:latin typeface="Arial" panose="020B0604020202020204" pitchFamily="34" charset="0"/>
                <a:cs typeface="Arial" panose="020B0604020202020204" pitchFamily="34" charset="0"/>
              </a:rPr>
              <a:t>  - Fréquence d’acquisition des images</a:t>
            </a:r>
          </a:p>
          <a:p>
            <a:pPr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Autres caractéristiques à déterminer :</a:t>
            </a:r>
          </a:p>
          <a:p>
            <a:pPr algn="just"/>
            <a:r>
              <a:rPr lang="fr-FR" dirty="0">
                <a:latin typeface="Arial" panose="020B0604020202020204" pitchFamily="34" charset="0"/>
                <a:cs typeface="Arial" panose="020B0604020202020204" pitchFamily="34" charset="0"/>
              </a:rPr>
              <a:t>  - Dynamique du capteur (8bits, 10bits ou 12bits)</a:t>
            </a:r>
          </a:p>
          <a:p>
            <a:pPr algn="just"/>
            <a:r>
              <a:rPr lang="fr-FR" dirty="0">
                <a:latin typeface="Arial" panose="020B0604020202020204" pitchFamily="34" charset="0"/>
                <a:cs typeface="Arial" panose="020B0604020202020204" pitchFamily="34" charset="0"/>
              </a:rPr>
              <a:t>  - Le type de capteur (linéaire ou matriciel, N&amp;B ou couleur)</a:t>
            </a:r>
          </a:p>
          <a:p>
            <a:pPr algn="just"/>
            <a:r>
              <a:rPr lang="fr-FR" dirty="0">
                <a:latin typeface="Arial" panose="020B0604020202020204" pitchFamily="34" charset="0"/>
                <a:cs typeface="Arial" panose="020B0604020202020204" pitchFamily="34" charset="0"/>
              </a:rPr>
              <a:t> </a:t>
            </a:r>
          </a:p>
        </p:txBody>
      </p:sp>
      <p:pic>
        <p:nvPicPr>
          <p:cNvPr id="6146" name="Picture 2" descr="11 133 photos et images de Caméra De Télévision - Getty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b="45361"/>
          <a:stretch/>
        </p:blipFill>
        <p:spPr bwMode="auto">
          <a:xfrm>
            <a:off x="7255548" y="2383388"/>
            <a:ext cx="3903100" cy="2000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hink Icons &amp; 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443" y="360000"/>
            <a:ext cx="810431" cy="8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5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881063" lvl="2" indent="-342900">
              <a:buFont typeface="+mj-lt"/>
              <a:buAutoNum type="alphaLcParenR"/>
            </a:pPr>
            <a:r>
              <a:rPr lang="fr-FR" noProof="1"/>
              <a:t>Définition</a:t>
            </a:r>
          </a:p>
          <a:p>
            <a:pPr marL="881063" lvl="2" indent="-342900">
              <a:buFont typeface="+mj-lt"/>
              <a:buAutoNum type="alphaLcParenR"/>
            </a:pPr>
            <a:r>
              <a:rPr lang="fr-FR" noProof="1"/>
              <a:t>Mots clés</a:t>
            </a:r>
          </a:p>
          <a:p>
            <a:pPr marL="881063" lvl="2" indent="-342900">
              <a:buFont typeface="+mj-lt"/>
              <a:buAutoNum type="alphaLcParenR"/>
            </a:pPr>
            <a:r>
              <a:rPr lang="fr-FR" noProof="1"/>
              <a:t>Matricielle / Linéaire</a:t>
            </a:r>
          </a:p>
          <a:p>
            <a:pPr marL="881063" lvl="2" indent="-342900">
              <a:buFont typeface="+mj-lt"/>
              <a:buAutoNum type="alphaLcParenR"/>
            </a:pPr>
            <a:r>
              <a:rPr lang="fr-FR" b="1" noProof="1"/>
              <a:t>TD1 : Détection de QR Code sur colis</a:t>
            </a:r>
          </a:p>
          <a:p>
            <a:pPr marL="606425" lvl="1" indent="-342900" rtl="0">
              <a:buFont typeface="+mj-lt"/>
              <a:buAutoNum type="arabicPeriod"/>
            </a:pPr>
            <a:r>
              <a:rPr lang="fr-FR" noProof="1"/>
              <a:t>Images</a:t>
            </a:r>
            <a:endParaRPr lang="fr-FR"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42</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Picture 12" descr="Boîtes Sur Un Tapis Roulant Dans Un Entrepôt | Photo Premium">
            <a:extLst>
              <a:ext uri="{FF2B5EF4-FFF2-40B4-BE49-F238E27FC236}">
                <a16:creationId xmlns:a16="http://schemas.microsoft.com/office/drawing/2014/main" id="{600DC0B8-23A6-5614-8F93-24B58479D0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5817" y="2271129"/>
            <a:ext cx="2636838" cy="1744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20899" y="4335682"/>
            <a:ext cx="7506853" cy="400110"/>
          </a:xfrm>
          <a:prstGeom prst="rect">
            <a:avLst/>
          </a:prstGeom>
        </p:spPr>
        <p:txBody>
          <a:bodyPr wrap="square">
            <a:spAutoFit/>
          </a:bodyPr>
          <a:lstStyle/>
          <a:p>
            <a:r>
              <a:rPr lang="fr-FR" sz="2000" b="1" dirty="0"/>
              <a:t>https://github.com/Robxley/VisionIndustrielle</a:t>
            </a:r>
          </a:p>
        </p:txBody>
      </p:sp>
    </p:spTree>
    <p:extLst>
      <p:ext uri="{BB962C8B-B14F-4D97-AF65-F5344CB8AC3E}">
        <p14:creationId xmlns:p14="http://schemas.microsoft.com/office/powerpoint/2010/main" val="1411449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r>
              <a:rPr lang="fr-FR" dirty="0"/>
              <a:t>Image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noProof="1"/>
              <a:t>Plan</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marL="606425" lvl="1" indent="-342900" rtl="0">
              <a:buFont typeface="+mj-lt"/>
              <a:buAutoNum type="arabicPeriod"/>
            </a:pPr>
            <a:r>
              <a:rPr lang="fr-FR" noProof="1"/>
              <a:t>Introduction</a:t>
            </a:r>
          </a:p>
          <a:p>
            <a:pPr marL="606425" lvl="1" indent="-342900" rtl="0">
              <a:buFont typeface="+mj-lt"/>
              <a:buAutoNum type="arabicPeriod"/>
            </a:pPr>
            <a:r>
              <a:rPr lang="fr-FR" noProof="1"/>
              <a:t>Caméra</a:t>
            </a:r>
          </a:p>
          <a:p>
            <a:pPr marL="606425" lvl="1" indent="-342900" rtl="0">
              <a:buFont typeface="+mj-lt"/>
              <a:buAutoNum type="arabicPeriod"/>
            </a:pPr>
            <a:r>
              <a:rPr lang="fr-FR" b="1" noProof="1" smtClean="0"/>
              <a:t>Images - TD</a:t>
            </a:r>
          </a:p>
          <a:p>
            <a:pPr marL="881063" lvl="2" indent="-342900">
              <a:buFont typeface="+mj-lt"/>
              <a:buAutoNum type="alphaLcParenR"/>
            </a:pPr>
            <a:r>
              <a:rPr lang="fr-FR" b="1" noProof="1" smtClean="0"/>
              <a:t>Environnement de développement pour le traitement d’image</a:t>
            </a:r>
          </a:p>
          <a:p>
            <a:pPr marL="881063" lvl="2" indent="-342900">
              <a:buFont typeface="+mj-lt"/>
              <a:buAutoNum type="alphaLcParenR"/>
            </a:pPr>
            <a:r>
              <a:rPr lang="fr-FR" b="1" noProof="1" smtClean="0"/>
              <a:t>Utilisation d’une librairie de vision par ordinateur</a:t>
            </a:r>
            <a:endParaRPr lang="fr-FR" b="1" dirty="0"/>
          </a:p>
          <a:p>
            <a:pPr marL="606425" lvl="1" indent="-342900" rtl="0">
              <a:buFont typeface="+mj-lt"/>
              <a:buAutoNum type="arabicPeriod"/>
            </a:pPr>
            <a:r>
              <a:rPr lang="fr-FR" dirty="0"/>
              <a:t>Traitement d’image</a:t>
            </a:r>
          </a:p>
          <a:p>
            <a:pPr marL="606425" lvl="1" indent="-342900">
              <a:buFont typeface="+mj-lt"/>
              <a:buAutoNum type="arabicPeriod"/>
            </a:pPr>
            <a:r>
              <a:rPr lang="fr-FR" noProof="1"/>
              <a:t>Eclairage </a:t>
            </a:r>
            <a:endParaRPr lang="fr-FR" dirty="0"/>
          </a:p>
          <a:p>
            <a:pPr marL="606425" lvl="1" indent="-342900" rtl="0">
              <a:buFont typeface="+mj-lt"/>
              <a:buAutoNum type="arabicPeriod"/>
            </a:pPr>
            <a:r>
              <a:rPr lang="fr-FR" dirty="0"/>
              <a:t>Conclusion</a:t>
            </a:r>
          </a:p>
          <a:p>
            <a:pPr rtl="0"/>
            <a:endParaRPr lang="fr-FR" dirty="0"/>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43</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7" name="Espace réservé pour une image  17">
            <a:extLst>
              <a:ext uri="{FF2B5EF4-FFF2-40B4-BE49-F238E27FC236}">
                <a16:creationId xmlns:a16="http://schemas.microsoft.com/office/drawing/2014/main" id="{600E0F60-7A9B-82E2-97F4-0BB1C56D1CC8}"/>
              </a:ext>
            </a:extLst>
          </p:cNvPr>
          <p:cNvPicPr>
            <a:picLocks noChangeAspect="1"/>
          </p:cNvPicPr>
          <p:nvPr/>
        </p:nvPicPr>
        <p:blipFill>
          <a:blip r:embed="rId8">
            <a:extLst>
              <a:ext uri="{28A0092B-C50C-407E-A947-70E740481C1C}">
                <a14:useLocalDpi xmlns:a14="http://schemas.microsoft.com/office/drawing/2010/main" val="0"/>
              </a:ext>
            </a:extLst>
          </a:blip>
          <a:srcRect l="8523" r="8523"/>
          <a:stretch>
            <a:fillRect/>
          </a:stretch>
        </p:blipFill>
        <p:spPr>
          <a:xfrm>
            <a:off x="4479516" y="3420000"/>
            <a:ext cx="1800000" cy="1800000"/>
          </a:xfrm>
          <a:prstGeom prst="rect">
            <a:avLst/>
          </a:prstGeom>
          <a:solidFill>
            <a:schemeClr val="tx1">
              <a:lumMod val="75000"/>
              <a:lumOff val="25000"/>
            </a:schemeClr>
          </a:solidFill>
        </p:spPr>
      </p:pic>
    </p:spTree>
    <p:extLst>
      <p:ext uri="{BB962C8B-B14F-4D97-AF65-F5344CB8AC3E}">
        <p14:creationId xmlns:p14="http://schemas.microsoft.com/office/powerpoint/2010/main" val="15651948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4465D5E4-19A7-EDFD-2922-C28FD716AD62}"/>
              </a:ext>
            </a:extLst>
          </p:cNvPr>
          <p:cNvSpPr txBox="1"/>
          <p:nvPr/>
        </p:nvSpPr>
        <p:spPr>
          <a:xfrm>
            <a:off x="265313" y="1443841"/>
            <a:ext cx="5830687" cy="5078313"/>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Un environnement de développement intégré (IDE) : </a:t>
            </a:r>
            <a:r>
              <a:rPr lang="fr-FR" dirty="0">
                <a:latin typeface="Arial" panose="020B0604020202020204" pitchFamily="34" charset="0"/>
                <a:cs typeface="Arial" panose="020B0604020202020204" pitchFamily="34" charset="0"/>
              </a:rPr>
              <a:t>une application logicielle qui aide les programmeurs à développer efficacement le code logiciel. (</a:t>
            </a:r>
            <a:r>
              <a:rPr lang="fr-FR" dirty="0" err="1">
                <a:latin typeface="Arial" panose="020B0604020202020204" pitchFamily="34" charset="0"/>
                <a:cs typeface="Arial" panose="020B0604020202020204" pitchFamily="34" charset="0"/>
              </a:rPr>
              <a:t>PyCharm</a:t>
            </a:r>
            <a:r>
              <a:rPr lang="fr-FR" dirty="0">
                <a:latin typeface="Arial" panose="020B0604020202020204" pitchFamily="34" charset="0"/>
                <a:cs typeface="Arial" panose="020B0604020202020204" pitchFamily="34" charset="0"/>
              </a:rPr>
              <a:t>, Visual Studio, VS Code, Borland, </a:t>
            </a:r>
            <a:r>
              <a:rPr lang="fr-FR" dirty="0" err="1">
                <a:latin typeface="Arial" panose="020B0604020202020204" pitchFamily="34" charset="0"/>
                <a:cs typeface="Arial" panose="020B0604020202020204" pitchFamily="34" charset="0"/>
              </a:rPr>
              <a:t>matlab</a:t>
            </a:r>
            <a:r>
              <a:rPr lang="fr-FR" dirty="0">
                <a:latin typeface="Arial" panose="020B0604020202020204" pitchFamily="34" charset="0"/>
                <a:cs typeface="Arial" panose="020B0604020202020204" pitchFamily="34" charset="0"/>
              </a:rPr>
              <a:t> etc…)</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Un langage de programmation </a:t>
            </a:r>
            <a:r>
              <a:rPr lang="fr-FR" dirty="0">
                <a:latin typeface="Arial" panose="020B0604020202020204" pitchFamily="34" charset="0"/>
                <a:cs typeface="Arial" panose="020B0604020202020204" pitchFamily="34" charset="0"/>
              </a:rPr>
              <a:t>pour le pilotage des caméra, trigger et le traitement d’image. (C++, python, C, etc…)</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			</a:t>
            </a:r>
          </a:p>
          <a:p>
            <a:r>
              <a:rPr lang="fr-FR" b="1" dirty="0">
                <a:latin typeface="Arial" panose="020B0604020202020204" pitchFamily="34" charset="0"/>
                <a:cs typeface="Arial" panose="020B0604020202020204" pitchFamily="34" charset="0"/>
              </a:rPr>
              <a:t>Outils / librairie de vision par ordinateur </a:t>
            </a:r>
            <a:r>
              <a:rPr lang="fr-FR" dirty="0">
                <a:latin typeface="Arial" panose="020B0604020202020204" pitchFamily="34" charset="0"/>
                <a:cs typeface="Arial" panose="020B0604020202020204" pitchFamily="34" charset="0"/>
              </a:rPr>
              <a:t>fournissant les outils classiques de traitement d’image (lecture/écriture d’image, opérations matricielles, filtres, etc…) </a:t>
            </a:r>
          </a:p>
          <a:p>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a:t>
            </a:r>
          </a:p>
          <a:p>
            <a:endParaRPr lang="fr-FR" dirty="0">
              <a:latin typeface="Arial" panose="020B0604020202020204" pitchFamily="34" charset="0"/>
              <a:cs typeface="Arial" panose="020B0604020202020204" pitchFamily="34" charset="0"/>
            </a:endParaRPr>
          </a:p>
        </p:txBody>
      </p:sp>
      <p:pic>
        <p:nvPicPr>
          <p:cNvPr id="14" name="Espace réservé pour une image  13"/>
          <p:cNvPicPr>
            <a:picLocks noGrp="1" noChangeAspect="1"/>
          </p:cNvPicPr>
          <p:nvPr>
            <p:ph type="pic" sz="quarter" idx="17"/>
          </p:nvPr>
        </p:nvPicPr>
        <p:blipFill>
          <a:blip r:embed="rId3"/>
          <a:srcRect l="1425" r="1425"/>
          <a:stretch>
            <a:fillRect/>
          </a:stretch>
        </p:blipFill>
        <p:spPr>
          <a:xfrm>
            <a:off x="8127752" y="4320000"/>
            <a:ext cx="1800000" cy="1800000"/>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7250764" cy="540000"/>
          </a:xfrm>
        </p:spPr>
        <p:txBody>
          <a:bodyPr rtlCol="0"/>
          <a:lstStyle/>
          <a:p>
            <a:r>
              <a:rPr lang="fr-FR" dirty="0"/>
              <a:t>TD - Environnement de développement pour le traitement d’image.</a:t>
            </a:r>
          </a:p>
        </p:txBody>
      </p:sp>
      <p:pic>
        <p:nvPicPr>
          <p:cNvPr id="33" name="Espace réservé d’image 32" descr="Écriture manuscrite sur un tableau">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10057037" y="2394665"/>
            <a:ext cx="1800000" cy="1800000"/>
          </a:xfrm>
        </p:spPr>
      </p:pic>
      <p:pic>
        <p:nvPicPr>
          <p:cNvPr id="29" name="Espace réservé d’image 28" descr="Livres sur une étagère, tranche tournée vers l’extérieur">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6</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t>44</a:t>
            </a:fld>
            <a:endParaRPr lang="fr-FR" dirty="0"/>
          </a:p>
        </p:txBody>
      </p:sp>
      <p:pic>
        <p:nvPicPr>
          <p:cNvPr id="8" name="Espace réservé pour une image  7"/>
          <p:cNvPicPr>
            <a:picLocks noGrp="1" noChangeAspect="1"/>
          </p:cNvPicPr>
          <p:nvPr>
            <p:ph type="pic" sz="quarter" idx="19"/>
          </p:nvPr>
        </p:nvPicPr>
        <p:blipFill>
          <a:blip r:embed="rId6"/>
          <a:srcRect l="6374" r="6374"/>
          <a:stretch>
            <a:fillRect/>
          </a:stretch>
        </p:blipFill>
        <p:spPr>
          <a:prstGeom prst="rect">
            <a:avLst/>
          </a:prstGeom>
        </p:spPr>
      </p:pic>
      <p:pic>
        <p:nvPicPr>
          <p:cNvPr id="10" name="Espace réservé pour une image  9"/>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l="7918" r="7918"/>
          <a:stretch>
            <a:fillRect/>
          </a:stretch>
        </p:blipFill>
        <p:spPr/>
      </p:pic>
      <p:pic>
        <p:nvPicPr>
          <p:cNvPr id="18" name="Espace réservé pour une image  17"/>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8523" r="8523"/>
          <a:stretch>
            <a:fillRect/>
          </a:stretch>
        </p:blipFill>
        <p:spPr>
          <a:xfrm>
            <a:off x="8127752" y="2410488"/>
            <a:ext cx="1800000" cy="1800000"/>
          </a:xfrm>
        </p:spPr>
      </p:pic>
      <p:sp>
        <p:nvSpPr>
          <p:cNvPr id="28" name="Rectangle 27">
            <a:extLst>
              <a:ext uri="{FF2B5EF4-FFF2-40B4-BE49-F238E27FC236}">
                <a16:creationId xmlns:a16="http://schemas.microsoft.com/office/drawing/2014/main" id="{0BEBEB84-4475-45FD-9B79-0C76D2710B47}"/>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1</a:t>
            </a:r>
          </a:p>
        </p:txBody>
      </p:sp>
      <p:sp>
        <p:nvSpPr>
          <p:cNvPr id="30" name="Rectangle 29">
            <a:extLst>
              <a:ext uri="{FF2B5EF4-FFF2-40B4-BE49-F238E27FC236}">
                <a16:creationId xmlns:a16="http://schemas.microsoft.com/office/drawing/2014/main" id="{0BEBEB84-4475-45FD-9B79-0C76D2710B47}"/>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2</a:t>
            </a:r>
          </a:p>
        </p:txBody>
      </p:sp>
      <p:sp>
        <p:nvSpPr>
          <p:cNvPr id="31" name="Rectangle 30">
            <a:extLst>
              <a:ext uri="{FF2B5EF4-FFF2-40B4-BE49-F238E27FC236}">
                <a16:creationId xmlns:a16="http://schemas.microsoft.com/office/drawing/2014/main" id="{0BEBEB84-4475-45FD-9B79-0C76D2710B47}"/>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3</a:t>
            </a:r>
          </a:p>
        </p:txBody>
      </p:sp>
      <p:sp>
        <p:nvSpPr>
          <p:cNvPr id="32" name="Rectangle 31">
            <a:extLst>
              <a:ext uri="{FF2B5EF4-FFF2-40B4-BE49-F238E27FC236}">
                <a16:creationId xmlns:a16="http://schemas.microsoft.com/office/drawing/2014/main" id="{0BEBEB84-4475-45FD-9B79-0C76D2710B47}"/>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fr-FR" sz="1200" dirty="0">
                <a:solidFill>
                  <a:schemeClr val="bg1"/>
                </a:solidFill>
              </a:rPr>
              <a:t>4</a:t>
            </a:r>
          </a:p>
        </p:txBody>
      </p:sp>
      <p:pic>
        <p:nvPicPr>
          <p:cNvPr id="22" name="Image 21">
            <a:extLst>
              <a:ext uri="{FF2B5EF4-FFF2-40B4-BE49-F238E27FC236}">
                <a16:creationId xmlns:a16="http://schemas.microsoft.com/office/drawing/2014/main" id="{E00514A0-5CE0-7BC9-FA75-1E1F51290086}"/>
              </a:ext>
            </a:extLst>
          </p:cNvPr>
          <p:cNvPicPr>
            <a:picLocks noChangeAspect="1"/>
          </p:cNvPicPr>
          <p:nvPr/>
        </p:nvPicPr>
        <p:blipFill>
          <a:blip r:embed="rId9"/>
          <a:stretch>
            <a:fillRect/>
          </a:stretch>
        </p:blipFill>
        <p:spPr>
          <a:xfrm>
            <a:off x="6445091" y="973166"/>
            <a:ext cx="1007512" cy="1007512"/>
          </a:xfrm>
          <a:prstGeom prst="rect">
            <a:avLst/>
          </a:prstGeom>
        </p:spPr>
      </p:pic>
      <p:pic>
        <p:nvPicPr>
          <p:cNvPr id="24" name="Picture 8" descr="Formation Langage PYTHON - AURIA Organisme de formation">
            <a:extLst>
              <a:ext uri="{FF2B5EF4-FFF2-40B4-BE49-F238E27FC236}">
                <a16:creationId xmlns:a16="http://schemas.microsoft.com/office/drawing/2014/main" id="{8B21F9F9-094A-AFCD-B812-0E985BBDB0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7777" y="2920809"/>
            <a:ext cx="1738912" cy="1007511"/>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a:extLst>
              <a:ext uri="{FF2B5EF4-FFF2-40B4-BE49-F238E27FC236}">
                <a16:creationId xmlns:a16="http://schemas.microsoft.com/office/drawing/2014/main" id="{70B0437D-6EAE-AAE4-6FCE-C06E9991AC1A}"/>
              </a:ext>
            </a:extLst>
          </p:cNvPr>
          <p:cNvPicPr>
            <a:picLocks noChangeAspect="1"/>
          </p:cNvPicPr>
          <p:nvPr/>
        </p:nvPicPr>
        <p:blipFill>
          <a:blip r:embed="rId11"/>
          <a:stretch>
            <a:fillRect/>
          </a:stretch>
        </p:blipFill>
        <p:spPr>
          <a:xfrm>
            <a:off x="6445091" y="4549694"/>
            <a:ext cx="900708" cy="1110123"/>
          </a:xfrm>
          <a:prstGeom prst="rect">
            <a:avLst/>
          </a:prstGeom>
        </p:spPr>
      </p:pic>
      <p:sp>
        <p:nvSpPr>
          <p:cNvPr id="34" name="ZoneTexte 33">
            <a:extLst>
              <a:ext uri="{FF2B5EF4-FFF2-40B4-BE49-F238E27FC236}">
                <a16:creationId xmlns:a16="http://schemas.microsoft.com/office/drawing/2014/main" id="{E245A506-6F5C-6DF0-CB45-55C9103C295B}"/>
              </a:ext>
            </a:extLst>
          </p:cNvPr>
          <p:cNvSpPr txBox="1"/>
          <p:nvPr/>
        </p:nvSpPr>
        <p:spPr>
          <a:xfrm>
            <a:off x="6021886" y="2054839"/>
            <a:ext cx="1976581" cy="64633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Visual Studio Code pour le TD</a:t>
            </a:r>
          </a:p>
        </p:txBody>
      </p:sp>
      <p:sp>
        <p:nvSpPr>
          <p:cNvPr id="36" name="ZoneTexte 35">
            <a:extLst>
              <a:ext uri="{FF2B5EF4-FFF2-40B4-BE49-F238E27FC236}">
                <a16:creationId xmlns:a16="http://schemas.microsoft.com/office/drawing/2014/main" id="{F8B36834-AAC6-D1EB-764F-55FFE51B24AA}"/>
              </a:ext>
            </a:extLst>
          </p:cNvPr>
          <p:cNvSpPr txBox="1"/>
          <p:nvPr/>
        </p:nvSpPr>
        <p:spPr>
          <a:xfrm>
            <a:off x="5971085" y="3991694"/>
            <a:ext cx="2078181" cy="369332"/>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Python pour le TD </a:t>
            </a:r>
            <a:endParaRPr lang="fr-FR" dirty="0"/>
          </a:p>
        </p:txBody>
      </p:sp>
      <p:sp>
        <p:nvSpPr>
          <p:cNvPr id="37" name="ZoneTexte 36">
            <a:extLst>
              <a:ext uri="{FF2B5EF4-FFF2-40B4-BE49-F238E27FC236}">
                <a16:creationId xmlns:a16="http://schemas.microsoft.com/office/drawing/2014/main" id="{10740910-E01E-A551-C2F9-33531F470835}"/>
              </a:ext>
            </a:extLst>
          </p:cNvPr>
          <p:cNvSpPr txBox="1"/>
          <p:nvPr/>
        </p:nvSpPr>
        <p:spPr>
          <a:xfrm>
            <a:off x="5695633" y="5948550"/>
            <a:ext cx="2353633" cy="369332"/>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OpenCV</a:t>
            </a:r>
            <a:r>
              <a:rPr lang="fr-FR" dirty="0">
                <a:latin typeface="Arial" panose="020B0604020202020204" pitchFamily="34" charset="0"/>
                <a:cs typeface="Arial" panose="020B0604020202020204" pitchFamily="34" charset="0"/>
              </a:rPr>
              <a:t> pour le TD </a:t>
            </a:r>
            <a:endParaRPr lang="fr-FR" dirty="0"/>
          </a:p>
        </p:txBody>
      </p:sp>
    </p:spTree>
    <p:extLst>
      <p:ext uri="{BB962C8B-B14F-4D97-AF65-F5344CB8AC3E}">
        <p14:creationId xmlns:p14="http://schemas.microsoft.com/office/powerpoint/2010/main" val="40387742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 d’un objectif</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pic>
        <p:nvPicPr>
          <p:cNvPr id="1026" name="Picture 2" descr="Objectif de caméra à focale fixe - Tous les fabricants industri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523" y="102630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sler aca1300-30gm Outils de Vision Caméra Industrielle Avec Lentille  (Lentille | eB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523" y="3381154"/>
            <a:ext cx="3040912" cy="30409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13061" y="159314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flipV="1">
            <a:off x="8498958" y="5254044"/>
            <a:ext cx="241004" cy="430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10117050" y="5442144"/>
            <a:ext cx="102336" cy="24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058900" y="5684968"/>
            <a:ext cx="1878419" cy="369332"/>
          </a:xfrm>
          <a:prstGeom prst="rect">
            <a:avLst/>
          </a:prstGeom>
          <a:noFill/>
        </p:spPr>
        <p:txBody>
          <a:bodyPr wrap="square" rtlCol="0">
            <a:spAutoFit/>
          </a:bodyPr>
          <a:lstStyle/>
          <a:p>
            <a:r>
              <a:rPr lang="fr-FR" dirty="0"/>
              <a:t>Capteur</a:t>
            </a:r>
          </a:p>
        </p:txBody>
      </p:sp>
      <p:sp>
        <p:nvSpPr>
          <p:cNvPr id="29" name="ZoneTexte 28"/>
          <p:cNvSpPr txBox="1"/>
          <p:nvPr/>
        </p:nvSpPr>
        <p:spPr>
          <a:xfrm>
            <a:off x="9632543" y="5684968"/>
            <a:ext cx="1878419" cy="369332"/>
          </a:xfrm>
          <a:prstGeom prst="rect">
            <a:avLst/>
          </a:prstGeom>
          <a:noFill/>
        </p:spPr>
        <p:txBody>
          <a:bodyPr wrap="square" rtlCol="0">
            <a:spAutoFit/>
          </a:bodyPr>
          <a:lstStyle/>
          <a:p>
            <a:r>
              <a:rPr lang="fr-FR" dirty="0"/>
              <a:t>Objectif</a:t>
            </a:r>
          </a:p>
        </p:txBody>
      </p:sp>
      <p:sp>
        <p:nvSpPr>
          <p:cNvPr id="15" name="ZoneTexte 14"/>
          <p:cNvSpPr txBox="1"/>
          <p:nvPr/>
        </p:nvSpPr>
        <p:spPr>
          <a:xfrm>
            <a:off x="360000" y="1254728"/>
            <a:ext cx="6611386"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caméras ont toujours besoin d’un objectif </a:t>
            </a:r>
            <a:r>
              <a:rPr lang="fr-FR" dirty="0" smtClean="0">
                <a:latin typeface="Arial" panose="020B0604020202020204" pitchFamily="34" charset="0"/>
                <a:cs typeface="Arial" panose="020B0604020202020204" pitchFamily="34" charset="0"/>
              </a:rPr>
              <a:t>pour diriger </a:t>
            </a:r>
            <a:r>
              <a:rPr lang="fr-FR" dirty="0">
                <a:latin typeface="Arial" panose="020B0604020202020204" pitchFamily="34" charset="0"/>
                <a:cs typeface="Arial" panose="020B0604020202020204" pitchFamily="34" charset="0"/>
              </a:rPr>
              <a:t>la lumière réfléchie par la scène (l’objet observé) vers le capteur.</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36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6888269" y="1845927"/>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 d’un objectif</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46</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363780" y="2174749"/>
            <a:ext cx="6611386" cy="1477328"/>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15" name="ZoneTexte 14"/>
          <p:cNvSpPr txBox="1"/>
          <p:nvPr/>
        </p:nvSpPr>
        <p:spPr>
          <a:xfrm>
            <a:off x="360000" y="1254728"/>
            <a:ext cx="6611386"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caméras ont toujours besoin d’un objectif diriger la lumière réfléchie par la scène (l’objet observé) vers le capteur.</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3" name="Rectangle 2"/>
          <p:cNvSpPr/>
          <p:nvPr/>
        </p:nvSpPr>
        <p:spPr>
          <a:xfrm>
            <a:off x="10542496" y="2428162"/>
            <a:ext cx="448234" cy="19555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0571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 8"/>
          <p:cNvPicPr>
            <a:picLocks noChangeAspect="1"/>
          </p:cNvPicPr>
          <p:nvPr/>
        </p:nvPicPr>
        <p:blipFill>
          <a:blip r:embed="rId3"/>
          <a:stretch>
            <a:fillRect/>
          </a:stretch>
        </p:blipFill>
        <p:spPr>
          <a:xfrm>
            <a:off x="6888269" y="1845927"/>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 d’un objectif</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47</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363780" y="2174749"/>
            <a:ext cx="6611386" cy="2585323"/>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Peut-être automatique, piloté ou manuelle.</a:t>
            </a:r>
          </a:p>
          <a:p>
            <a:pPr algn="just"/>
            <a:endParaRPr lang="fr-FR" b="1"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15" name="ZoneTexte 14"/>
          <p:cNvSpPr txBox="1"/>
          <p:nvPr/>
        </p:nvSpPr>
        <p:spPr>
          <a:xfrm>
            <a:off x="360000" y="1254728"/>
            <a:ext cx="6611386"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caméras ont toujours besoin d’un objectif diriger la lumière réfléchie par la scène (l’objet observé) vers le capteur.</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11" name="Rectangle 10"/>
          <p:cNvSpPr/>
          <p:nvPr/>
        </p:nvSpPr>
        <p:spPr>
          <a:xfrm>
            <a:off x="9726705" y="2503702"/>
            <a:ext cx="627530" cy="181983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451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 8"/>
          <p:cNvPicPr>
            <a:picLocks noChangeAspect="1"/>
          </p:cNvPicPr>
          <p:nvPr/>
        </p:nvPicPr>
        <p:blipFill>
          <a:blip r:embed="rId3"/>
          <a:stretch>
            <a:fillRect/>
          </a:stretch>
        </p:blipFill>
        <p:spPr>
          <a:xfrm>
            <a:off x="6888269" y="1845927"/>
            <a:ext cx="5208967" cy="3416355"/>
          </a:xfrm>
          <a:prstGeom prst="rect">
            <a:avLst/>
          </a:prstGeom>
        </p:spPr>
      </p:pic>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Optique – Constitution d’un objectif</a:t>
            </a:r>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48</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2 - Caméra – Mots clés</a:t>
            </a:r>
          </a:p>
        </p:txBody>
      </p:sp>
      <p:cxnSp>
        <p:nvCxnSpPr>
          <p:cNvPr id="19" name="Connecteur droit 1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87782" y="15017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363780" y="2174749"/>
            <a:ext cx="6611386" cy="4247317"/>
          </a:xfrm>
          <a:prstGeom prst="rect">
            <a:avLst/>
          </a:prstGeom>
          <a:noFill/>
        </p:spPr>
        <p:txBody>
          <a:bodyPr wrap="square" rtlCol="0">
            <a:spAutoFit/>
          </a:bodyPr>
          <a:lstStyle/>
          <a:p>
            <a:pPr algn="just"/>
            <a:r>
              <a:rPr lang="fr-FR" b="1" dirty="0">
                <a:latin typeface="Arial" panose="020B0604020202020204" pitchFamily="34" charset="0"/>
                <a:cs typeface="Arial" panose="020B0604020202020204" pitchFamily="34" charset="0"/>
              </a:rPr>
              <a:t>La monture : </a:t>
            </a:r>
            <a:r>
              <a:rPr lang="fr-FR" dirty="0">
                <a:latin typeface="Arial" panose="020B0604020202020204" pitchFamily="34" charset="0"/>
                <a:cs typeface="Arial" panose="020B0604020202020204" pitchFamily="34" charset="0"/>
              </a:rPr>
              <a:t>à vise ou baïonnette permettant de fixer l’objectif sur la caméra (la plus courante en vision industrielle est la monture de type C)</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L’ouverture : </a:t>
            </a:r>
            <a:r>
              <a:rPr lang="fr-FR" dirty="0">
                <a:latin typeface="Arial" panose="020B0604020202020204" pitchFamily="34" charset="0"/>
                <a:cs typeface="Arial" panose="020B0604020202020204" pitchFamily="34" charset="0"/>
              </a:rPr>
              <a:t>permet de piloter le diaphragme (ou iris) de l’objectif pour jouer sur la quantité de lumière atteignant le capteur. Peut-être automatique, piloté ou manuelle.</a:t>
            </a:r>
          </a:p>
          <a:p>
            <a:pPr algn="just"/>
            <a:endParaRPr lang="fr-FR" b="1"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focale : </a:t>
            </a:r>
            <a:r>
              <a:rPr lang="fr-FR" dirty="0">
                <a:latin typeface="Arial" panose="020B0604020202020204" pitchFamily="34" charset="0"/>
                <a:cs typeface="Arial" panose="020B0604020202020204" pitchFamily="34" charset="0"/>
              </a:rPr>
              <a:t>elle permet de voir les objets plus ou moins grand.</a:t>
            </a:r>
          </a:p>
          <a:p>
            <a:pPr algn="just"/>
            <a:endParaRPr lang="fr-FR" dirty="0">
              <a:latin typeface="Arial" panose="020B0604020202020204" pitchFamily="34" charset="0"/>
              <a:cs typeface="Arial" panose="020B0604020202020204" pitchFamily="34" charset="0"/>
            </a:endParaRPr>
          </a:p>
          <a:p>
            <a:pPr algn="just"/>
            <a:r>
              <a:rPr lang="fr-FR" b="1" dirty="0">
                <a:latin typeface="Arial" panose="020B0604020202020204" pitchFamily="34" charset="0"/>
                <a:cs typeface="Arial" panose="020B0604020202020204" pitchFamily="34" charset="0"/>
              </a:rPr>
              <a:t>La mise au point (ou focus) </a:t>
            </a:r>
            <a:r>
              <a:rPr lang="fr-FR" dirty="0">
                <a:latin typeface="Arial" panose="020B0604020202020204" pitchFamily="34" charset="0"/>
                <a:cs typeface="Arial" panose="020B0604020202020204" pitchFamily="34" charset="0"/>
              </a:rPr>
              <a:t>: elle permet d’obtenir une image nette en déplaçant les lentilles à l’intérieur de l’objectif et dépend des autres réglages (ouverture, focale) et distance de l’objet à observer.</a:t>
            </a:r>
          </a:p>
          <a:p>
            <a:pPr algn="just"/>
            <a:endParaRPr lang="fr-FR" dirty="0">
              <a:latin typeface="Arial" panose="020B0604020202020204" pitchFamily="34" charset="0"/>
              <a:cs typeface="Arial" panose="020B0604020202020204" pitchFamily="34" charset="0"/>
            </a:endParaRPr>
          </a:p>
        </p:txBody>
      </p:sp>
      <p:sp>
        <p:nvSpPr>
          <p:cNvPr id="15" name="ZoneTexte 14"/>
          <p:cNvSpPr txBox="1"/>
          <p:nvPr/>
        </p:nvSpPr>
        <p:spPr>
          <a:xfrm>
            <a:off x="360000" y="1254728"/>
            <a:ext cx="6611386" cy="1200329"/>
          </a:xfrm>
          <a:prstGeom prst="rect">
            <a:avLst/>
          </a:prstGeom>
          <a:noFill/>
        </p:spPr>
        <p:txBody>
          <a:bodyPr wrap="square" rtlCol="0">
            <a:spAutoFit/>
          </a:bodyPr>
          <a:lstStyle/>
          <a:p>
            <a:pPr algn="just"/>
            <a:r>
              <a:rPr lang="fr-FR" dirty="0">
                <a:latin typeface="Arial" panose="020B0604020202020204" pitchFamily="34" charset="0"/>
                <a:cs typeface="Arial" panose="020B0604020202020204" pitchFamily="34" charset="0"/>
              </a:rPr>
              <a:t>Les caméras ont toujours besoin d’un objectif diriger la lumière réfléchie par la scène (l’objet observé) vers le capteur.</a:t>
            </a:r>
          </a:p>
          <a:p>
            <a:pPr algn="just"/>
            <a:endParaRPr lang="fr-FR" dirty="0">
              <a:latin typeface="Arial" panose="020B0604020202020204" pitchFamily="34" charset="0"/>
              <a:cs typeface="Arial" panose="020B0604020202020204" pitchFamily="34" charset="0"/>
            </a:endParaRPr>
          </a:p>
          <a:p>
            <a:pPr algn="just"/>
            <a:endParaRPr lang="fr-FR" dirty="0">
              <a:latin typeface="Arial" panose="020B0604020202020204" pitchFamily="34" charset="0"/>
              <a:cs typeface="Arial" panose="020B0604020202020204" pitchFamily="34" charset="0"/>
            </a:endParaRPr>
          </a:p>
        </p:txBody>
      </p:sp>
      <p:sp>
        <p:nvSpPr>
          <p:cNvPr id="11" name="Rectangle 10"/>
          <p:cNvSpPr/>
          <p:nvPr/>
        </p:nvSpPr>
        <p:spPr>
          <a:xfrm>
            <a:off x="8516472" y="2478572"/>
            <a:ext cx="1228164" cy="181983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00633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Récapitulatif</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fr-FR" dirty="0" err="1"/>
              <a:t>Subtitle</a:t>
            </a:r>
            <a:r>
              <a:rPr lang="fr-FR" dirty="0"/>
              <a:t> </a:t>
            </a:r>
            <a:r>
              <a:rPr lang="fr-FR" dirty="0" err="1"/>
              <a:t>lorem</a:t>
            </a:r>
            <a:r>
              <a:rPr lang="fr-FR" noProof="1"/>
              <a:t> ipsum dolor sit amet, consectetur adipiscing elit. </a:t>
            </a:r>
          </a:p>
        </p:txBody>
      </p:sp>
      <p:sp>
        <p:nvSpPr>
          <p:cNvPr id="4" name="Espace réservé du contenu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rtl="0"/>
            <a:r>
              <a:rPr lang="fr-FR" dirty="0" err="1"/>
              <a:t>Lorem</a:t>
            </a:r>
            <a:r>
              <a:rPr lang="fr-FR" dirty="0"/>
              <a:t> </a:t>
            </a:r>
            <a:r>
              <a:rPr lang="fr-FR" noProof="1"/>
              <a:t>ipsum dolor sit amet, consectetur adipiscing elit. </a:t>
            </a:r>
          </a:p>
          <a:p>
            <a:pPr lvl="1" rtl="0"/>
            <a:r>
              <a:rPr lang="fr-FR" noProof="1"/>
              <a:t>Ut fermentum a magna ut eleifend. Integer convallis suscipit ante eu varius. </a:t>
            </a:r>
          </a:p>
          <a:p>
            <a:pPr lvl="1" rtl="0"/>
            <a:r>
              <a:rPr lang="fr-FR" noProof="1"/>
              <a:t>Morbi a purus dolor. Suspendisse sit amet ipsum finibus justo viverra blandit. </a:t>
            </a:r>
          </a:p>
          <a:p>
            <a:pPr lvl="1" rtl="0"/>
            <a:r>
              <a:rPr lang="fr-FR" noProof="1"/>
              <a:t>Ut congue quis tortor eget sodales</a:t>
            </a:r>
            <a:r>
              <a:rPr lang="fr-FR" dirty="0"/>
              <a:t>. </a:t>
            </a:r>
          </a:p>
          <a:p>
            <a:pPr rtl="0"/>
            <a:endParaRPr lang="fr-FR" dirty="0"/>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pPr rtl="0"/>
              <a:t>49</a:t>
            </a:fld>
            <a:endParaRPr lang="fr-FR" dirty="0"/>
          </a:p>
        </p:txBody>
      </p:sp>
    </p:spTree>
    <p:extLst>
      <p:ext uri="{BB962C8B-B14F-4D97-AF65-F5344CB8AC3E}">
        <p14:creationId xmlns:p14="http://schemas.microsoft.com/office/powerpoint/2010/main" val="86263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900000"/>
            <a:ext cx="6992937" cy="1748925"/>
          </a:xfrm>
        </p:spPr>
        <p:txBody>
          <a:bodyPr rtlCol="0"/>
          <a:lstStyle/>
          <a:p>
            <a:pPr algn="just" rtl="0"/>
            <a:r>
              <a:rPr lang="fr-FR" u="sng" noProof="1"/>
              <a:t>Concrétement c’est quoi ? :</a:t>
            </a:r>
          </a:p>
          <a:p>
            <a:pPr algn="just" rtl="0"/>
            <a:r>
              <a:rPr lang="fr-FR" noProof="1"/>
              <a:t>Sur une chaine de fabrication, on va chercher à contrôler ou obtenir des informations techniques sur les pièces produites dans le/les buts :</a:t>
            </a:r>
          </a:p>
          <a:p>
            <a:pPr marL="457200" indent="-457200" algn="just" rtl="0">
              <a:buFont typeface="+mj-lt"/>
              <a:buAutoNum type="arabicPeriod"/>
            </a:pPr>
            <a:r>
              <a:rPr lang="fr-FR" noProof="1"/>
              <a:t>Critère qualité : conformité, détection de défauts, etc.</a:t>
            </a:r>
          </a:p>
          <a:p>
            <a:pPr marL="457200" indent="-457200" algn="just" rtl="0">
              <a:buFont typeface="+mj-lt"/>
              <a:buAutoNum type="arabicPeriod"/>
            </a:pPr>
            <a:r>
              <a:rPr lang="fr-FR" noProof="1"/>
              <a:t>Manipulation (par des robots) : tri, positionnement, etc.</a:t>
            </a:r>
          </a:p>
          <a:p>
            <a:pPr marL="457200" indent="-457200" algn="just" rtl="0">
              <a:buFont typeface="+mj-lt"/>
              <a:buAutoNum type="arabicPeriod"/>
            </a:pPr>
            <a:r>
              <a:rPr lang="fr-FR" noProof="1"/>
              <a:t>Mesure : comptage, bonne longueur, etc.</a:t>
            </a:r>
          </a:p>
          <a:p>
            <a:pPr marL="457200" indent="-457200" algn="just" rtl="0">
              <a:buFont typeface="+mj-lt"/>
              <a:buAutoNum type="arabicPeriod"/>
            </a:pPr>
            <a:r>
              <a:rPr lang="fr-FR" noProof="1"/>
              <a:t>Suivi de production : statitiques, optimisation, intélligence artificielle, etc.</a:t>
            </a:r>
          </a:p>
          <a:p>
            <a:pPr marL="457200" indent="-457200" algn="just" rtl="0">
              <a:buFont typeface="+mj-lt"/>
              <a:buAutoNum type="arabicPeriod"/>
            </a:pPr>
            <a:endParaRPr lang="fr-FR" noProof="1"/>
          </a:p>
          <a:p>
            <a:pPr algn="just" rtl="0"/>
            <a:r>
              <a:rPr lang="fr-FR" noProof="1"/>
              <a:t>Avantages :</a:t>
            </a:r>
          </a:p>
          <a:p>
            <a:pPr marL="457200" indent="-457200" algn="just" rtl="0">
              <a:buAutoNum type="arabicPeriod"/>
            </a:pPr>
            <a:r>
              <a:rPr lang="fr-FR" noProof="1"/>
              <a:t>Répétabilité de la mesure (bonne précision / fiabilité).</a:t>
            </a:r>
          </a:p>
          <a:p>
            <a:pPr marL="457200" indent="-457200" algn="just" rtl="0">
              <a:buAutoNum type="arabicPeriod"/>
            </a:pPr>
            <a:r>
              <a:rPr lang="fr-FR" noProof="1"/>
              <a:t>Cadences élevées.</a:t>
            </a:r>
          </a:p>
          <a:p>
            <a:pPr marL="457200" indent="-457200" algn="just" rtl="0">
              <a:buAutoNum type="arabicPeriod"/>
            </a:pPr>
            <a:r>
              <a:rPr lang="fr-FR" noProof="1"/>
              <a:t>En zones dangereuses.</a:t>
            </a:r>
          </a:p>
          <a:p>
            <a:pPr algn="just" rtl="0"/>
            <a:endParaRPr lang="fr-FR" noProof="1"/>
          </a:p>
        </p:txBody>
      </p:sp>
      <p:cxnSp>
        <p:nvCxnSpPr>
          <p:cNvPr id="7" name="Connecteur droit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Espace réservé d’image 10" descr="Pile de trois livres sur une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5</a:t>
            </a:fld>
            <a:endParaRPr lang="fr-FR" dirty="0">
              <a:latin typeface="+mn-lt"/>
            </a:endParaRPr>
          </a:p>
        </p:txBody>
      </p:sp>
      <p:sp>
        <p:nvSpPr>
          <p:cNvPr id="8" name="ZoneTexte 7"/>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Généralité</a:t>
            </a:r>
          </a:p>
        </p:txBody>
      </p:sp>
    </p:spTree>
    <p:extLst>
      <p:ext uri="{BB962C8B-B14F-4D97-AF65-F5344CB8AC3E}">
        <p14:creationId xmlns:p14="http://schemas.microsoft.com/office/powerpoint/2010/main" val="1969388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08D002-7B9D-4732-8379-4110403BA73E}"/>
              </a:ext>
            </a:extLst>
          </p:cNvPr>
          <p:cNvSpPr>
            <a:spLocks noGrp="1"/>
          </p:cNvSpPr>
          <p:nvPr>
            <p:ph type="title"/>
          </p:nvPr>
        </p:nvSpPr>
        <p:spPr/>
        <p:txBody>
          <a:bodyPr rtlCol="0"/>
          <a:lstStyle/>
          <a:p>
            <a:pPr rtl="0"/>
            <a:r>
              <a:rPr lang="fr-FR" dirty="0"/>
              <a:t>Comparaison</a:t>
            </a:r>
          </a:p>
        </p:txBody>
      </p:sp>
      <p:sp>
        <p:nvSpPr>
          <p:cNvPr id="5" name="Espace réservé du texte 4">
            <a:extLst>
              <a:ext uri="{FF2B5EF4-FFF2-40B4-BE49-F238E27FC236}">
                <a16:creationId xmlns:a16="http://schemas.microsoft.com/office/drawing/2014/main" id="{5DE7F035-A127-4A31-A6C5-5F7E15A251AF}"/>
              </a:ext>
            </a:extLst>
          </p:cNvPr>
          <p:cNvSpPr>
            <a:spLocks noGrp="1"/>
          </p:cNvSpPr>
          <p:nvPr>
            <p:ph type="body" sz="quarter" idx="12"/>
          </p:nvPr>
        </p:nvSpPr>
        <p:spPr>
          <a:xfrm>
            <a:off x="906100" y="2249397"/>
            <a:ext cx="4414795" cy="360000"/>
          </a:xfrm>
        </p:spPr>
        <p:txBody>
          <a:bodyPr rtlCol="0"/>
          <a:lstStyle/>
          <a:p>
            <a:pPr rtl="0"/>
            <a:r>
              <a:rPr lang="fr-FR" dirty="0"/>
              <a:t>Comparer A</a:t>
            </a:r>
          </a:p>
        </p:txBody>
      </p:sp>
      <p:sp>
        <p:nvSpPr>
          <p:cNvPr id="4" name="Espace réservé du contenu 3">
            <a:extLst>
              <a:ext uri="{FF2B5EF4-FFF2-40B4-BE49-F238E27FC236}">
                <a16:creationId xmlns:a16="http://schemas.microsoft.com/office/drawing/2014/main" id="{7690C477-BA22-4245-8755-3AD8FB4AB2FB}"/>
              </a:ext>
            </a:extLst>
          </p:cNvPr>
          <p:cNvSpPr>
            <a:spLocks noGrp="1"/>
          </p:cNvSpPr>
          <p:nvPr>
            <p:ph sz="half" idx="1"/>
          </p:nvPr>
        </p:nvSpPr>
        <p:spPr>
          <a:xfrm>
            <a:off x="906100" y="2609397"/>
            <a:ext cx="4414799" cy="2109400"/>
          </a:xfrm>
        </p:spPr>
        <p:txBody>
          <a:bodyPr rtlCol="0"/>
          <a:lstStyle/>
          <a:p>
            <a:pPr rtl="0"/>
            <a:r>
              <a:rPr lang="fr-FR" dirty="0" err="1"/>
              <a:t>Lorem</a:t>
            </a:r>
            <a:r>
              <a:rPr lang="fr-FR" dirty="0"/>
              <a:t> </a:t>
            </a:r>
            <a:r>
              <a:rPr lang="fr-FR" noProof="1"/>
              <a:t>ipsum Nulla a erat eget nunc hendrerit ultrices eu nec nulla. Donec viverra leo aliquet, auctor quam id, convallis orci. </a:t>
            </a:r>
          </a:p>
          <a:p>
            <a:pPr lvl="1" rtl="0"/>
            <a:r>
              <a:rPr lang="fr-FR" noProof="1"/>
              <a:t>Sed in molestie est. Cras ornare turpis at ligula posuere, sit amet accumsan neque lobortis.</a:t>
            </a:r>
          </a:p>
          <a:p>
            <a:pPr lvl="1" rtl="0"/>
            <a:r>
              <a:rPr lang="fr-FR" noProof="1"/>
              <a:t>Maecenas mattis risus ligula, sed ullamcorper nunc efficitur sed. </a:t>
            </a:r>
          </a:p>
        </p:txBody>
      </p:sp>
      <p:cxnSp>
        <p:nvCxnSpPr>
          <p:cNvPr id="9" name="Connecteur droit 8">
            <a:extLst>
              <a:ext uri="{FF2B5EF4-FFF2-40B4-BE49-F238E27FC236}">
                <a16:creationId xmlns:a16="http://schemas.microsoft.com/office/drawing/2014/main" id="{6630A4D5-EDA4-4984-9340-20504F53AE7B}"/>
              </a:ext>
              <a:ext uri="{C183D7F6-B498-43B3-948B-1728B52AA6E4}">
                <adec:decorative xmlns=""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C0B8B96D-B444-41DE-B8C1-07A2D085542F}"/>
              </a:ext>
            </a:extLst>
          </p:cNvPr>
          <p:cNvSpPr>
            <a:spLocks noGrp="1"/>
          </p:cNvSpPr>
          <p:nvPr>
            <p:ph type="body" sz="quarter" idx="13"/>
          </p:nvPr>
        </p:nvSpPr>
        <p:spPr>
          <a:xfrm>
            <a:off x="6799300" y="2249397"/>
            <a:ext cx="4414795" cy="360000"/>
          </a:xfrm>
        </p:spPr>
        <p:txBody>
          <a:bodyPr rtlCol="0"/>
          <a:lstStyle/>
          <a:p>
            <a:pPr rtl="0"/>
            <a:r>
              <a:rPr lang="fr-FR" dirty="0"/>
              <a:t>Comparer B</a:t>
            </a:r>
          </a:p>
        </p:txBody>
      </p:sp>
      <p:sp>
        <p:nvSpPr>
          <p:cNvPr id="6" name="Espace réservé du contenu 5">
            <a:extLst>
              <a:ext uri="{FF2B5EF4-FFF2-40B4-BE49-F238E27FC236}">
                <a16:creationId xmlns:a16="http://schemas.microsoft.com/office/drawing/2014/main" id="{55657951-9773-48FC-9527-7CD3E9B4B7F8}"/>
              </a:ext>
            </a:extLst>
          </p:cNvPr>
          <p:cNvSpPr>
            <a:spLocks noGrp="1"/>
          </p:cNvSpPr>
          <p:nvPr>
            <p:ph sz="half" idx="2"/>
          </p:nvPr>
        </p:nvSpPr>
        <p:spPr>
          <a:xfrm>
            <a:off x="6799300" y="2609397"/>
            <a:ext cx="4414799" cy="2109400"/>
          </a:xfrm>
        </p:spPr>
        <p:txBody>
          <a:bodyPr rtlCol="0"/>
          <a:lstStyle/>
          <a:p>
            <a:pPr rtl="0"/>
            <a:r>
              <a:rPr lang="fr-FR" dirty="0" err="1"/>
              <a:t>Lorem</a:t>
            </a:r>
            <a:r>
              <a:rPr lang="fr-FR" dirty="0"/>
              <a:t> </a:t>
            </a:r>
            <a:r>
              <a:rPr lang="fr-FR" noProof="1"/>
              <a:t>ipsum Nulla a erat eget nunc hendrerit ultrices eu nec nulla. Donec viverra leo aliquet, auctor quam id, convallis orci. </a:t>
            </a:r>
          </a:p>
          <a:p>
            <a:pPr lvl="1" rtl="0"/>
            <a:r>
              <a:rPr lang="fr-FR" noProof="1"/>
              <a:t>Sed in molestie est. Cras ornare turpis at ligula posuere, sit amet accumsan neque lobortis.</a:t>
            </a:r>
          </a:p>
          <a:p>
            <a:pPr lvl="1" rtl="0"/>
            <a:r>
              <a:rPr lang="fr-FR" noProof="1"/>
              <a:t>Maecenas mattis risus ligula, sed ullamcorper nunc efficitur sed. </a:t>
            </a:r>
          </a:p>
        </p:txBody>
      </p:sp>
      <p:sp>
        <p:nvSpPr>
          <p:cNvPr id="8" name="Espace réservé du numéro de diapositive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rtlCol="0"/>
          <a:lstStyle/>
          <a:p>
            <a:pPr rtl="0"/>
            <a:fld id="{058DB212-BFA2-403F-85EF-DFD3FF6D973A}" type="slidenum">
              <a:rPr lang="fr-FR" smtClean="0"/>
              <a:pPr rtl="0"/>
              <a:t>50</a:t>
            </a:fld>
            <a:endParaRPr lang="fr-FR" dirty="0"/>
          </a:p>
        </p:txBody>
      </p:sp>
    </p:spTree>
    <p:extLst>
      <p:ext uri="{BB962C8B-B14F-4D97-AF65-F5344CB8AC3E}">
        <p14:creationId xmlns:p14="http://schemas.microsoft.com/office/powerpoint/2010/main" val="1858038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Graphiques et diagrammes</a:t>
            </a:r>
          </a:p>
        </p:txBody>
      </p:sp>
      <p:sp>
        <p:nvSpPr>
          <p:cNvPr id="3" name="Rectangle 2" descr="Légende">
            <a:extLst>
              <a:ext uri="{FF2B5EF4-FFF2-40B4-BE49-F238E27FC236}">
                <a16:creationId xmlns:a16="http://schemas.microsoft.com/office/drawing/2014/main" id="{7D64EECE-959D-459E-BAFC-4E6C13A0DE32}"/>
              </a:ext>
              <a:ext uri="{C183D7F6-B498-43B3-948B-1728B52AA6E4}">
                <adec:decorative xmlns="" xmlns:adec="http://schemas.microsoft.com/office/drawing/2017/decorative" val="1"/>
              </a:ext>
            </a:extLst>
          </p:cNvPr>
          <p:cNvSpPr/>
          <p:nvPr/>
        </p:nvSpPr>
        <p:spPr>
          <a:xfrm>
            <a:off x="7804081" y="6308667"/>
            <a:ext cx="4387919"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1" name="Groupe 20" descr="Graphique linéaire">
            <a:extLst>
              <a:ext uri="{FF2B5EF4-FFF2-40B4-BE49-F238E27FC236}">
                <a16:creationId xmlns:a16="http://schemas.microsoft.com/office/drawing/2014/main" id="{5B4DBA8F-5BE8-408F-9E5D-87EF2EFA3971}"/>
              </a:ext>
            </a:extLst>
          </p:cNvPr>
          <p:cNvGrpSpPr/>
          <p:nvPr/>
        </p:nvGrpSpPr>
        <p:grpSpPr>
          <a:xfrm>
            <a:off x="373030" y="622570"/>
            <a:ext cx="11445940" cy="5938088"/>
            <a:chOff x="99757" y="9487301"/>
            <a:chExt cx="2686621" cy="2682329"/>
          </a:xfrm>
        </p:grpSpPr>
        <p:graphicFrame>
          <p:nvGraphicFramePr>
            <p:cNvPr id="22" name="Graphique 21">
              <a:extLst>
                <a:ext uri="{FF2B5EF4-FFF2-40B4-BE49-F238E27FC236}">
                  <a16:creationId xmlns:a16="http://schemas.microsoft.com/office/drawing/2014/main" id="{E2AB20BC-4C16-4806-B45D-96781D18CCDC}"/>
                </a:ext>
              </a:extLst>
            </p:cNvPr>
            <p:cNvGraphicFramePr/>
            <p:nvPr>
              <p:extLst>
                <p:ext uri="{D42A27DB-BD31-4B8C-83A1-F6EECF244321}">
                  <p14:modId xmlns:p14="http://schemas.microsoft.com/office/powerpoint/2010/main" val="2841022529"/>
                </p:ext>
              </p:extLst>
            </p:nvPr>
          </p:nvGraphicFramePr>
          <p:xfrm>
            <a:off x="99757" y="9487301"/>
            <a:ext cx="2673316" cy="2682329"/>
          </p:xfrm>
          <a:graphic>
            <a:graphicData uri="http://schemas.openxmlformats.org/drawingml/2006/chart">
              <c:chart xmlns:c="http://schemas.openxmlformats.org/drawingml/2006/chart" xmlns:r="http://schemas.openxmlformats.org/officeDocument/2006/relationships" r:id="rId3"/>
            </a:graphicData>
          </a:graphic>
        </p:graphicFrame>
        <p:sp>
          <p:nvSpPr>
            <p:cNvPr id="23" name="Légende : Flèche courbée 22">
              <a:extLst>
                <a:ext uri="{FF2B5EF4-FFF2-40B4-BE49-F238E27FC236}">
                  <a16:creationId xmlns:a16="http://schemas.microsoft.com/office/drawing/2014/main" id="{9E073015-5DAD-4D34-9FF4-D7E34B0150C0}"/>
                </a:ext>
              </a:extLst>
            </p:cNvPr>
            <p:cNvSpPr/>
            <p:nvPr/>
          </p:nvSpPr>
          <p:spPr>
            <a:xfrm flipH="1">
              <a:off x="1003220" y="10072261"/>
              <a:ext cx="607731" cy="228287"/>
            </a:xfrm>
            <a:prstGeom prst="borderCallout2">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mj-lt"/>
                </a:rPr>
                <a:t>2Md €</a:t>
              </a:r>
            </a:p>
          </p:txBody>
        </p:sp>
        <p:sp>
          <p:nvSpPr>
            <p:cNvPr id="24" name="Zone de texte 23">
              <a:extLst>
                <a:ext uri="{FF2B5EF4-FFF2-40B4-BE49-F238E27FC236}">
                  <a16:creationId xmlns:a16="http://schemas.microsoft.com/office/drawing/2014/main" id="{7B21AA84-6D52-4D75-82C7-48A99FC834ED}"/>
                </a:ext>
              </a:extLst>
            </p:cNvPr>
            <p:cNvSpPr txBox="1"/>
            <p:nvPr/>
          </p:nvSpPr>
          <p:spPr>
            <a:xfrm>
              <a:off x="190821" y="11459852"/>
              <a:ext cx="766317" cy="311150"/>
            </a:xfrm>
            <a:prstGeom prst="rect">
              <a:avLst/>
            </a:prstGeom>
            <a:noFill/>
          </p:spPr>
          <p:txBody>
            <a:bodyPr wrap="square" lIns="0" tIns="0" rIns="0" bIns="0" rtlCol="0" anchor="ctr">
              <a:noAutofit/>
            </a:bodyPr>
            <a:lstStyle/>
            <a:p>
              <a:pPr algn="ctr" rtl="0"/>
              <a:r>
                <a:rPr lang="fr-FR" sz="1200" dirty="0">
                  <a:latin typeface="+mj-lt"/>
                  <a:cs typeface="Arial" panose="020B0604020202020204" pitchFamily="34" charset="0"/>
                </a:rPr>
                <a:t>20AA</a:t>
              </a:r>
            </a:p>
          </p:txBody>
        </p:sp>
        <p:sp>
          <p:nvSpPr>
            <p:cNvPr id="25" name="Zone de texte 24">
              <a:extLst>
                <a:ext uri="{FF2B5EF4-FFF2-40B4-BE49-F238E27FC236}">
                  <a16:creationId xmlns:a16="http://schemas.microsoft.com/office/drawing/2014/main" id="{22B5BAC7-89D5-41D2-A1E1-F0CA75077EA0}"/>
                </a:ext>
              </a:extLst>
            </p:cNvPr>
            <p:cNvSpPr txBox="1"/>
            <p:nvPr/>
          </p:nvSpPr>
          <p:spPr>
            <a:xfrm>
              <a:off x="2020061" y="11459852"/>
              <a:ext cx="766317" cy="311150"/>
            </a:xfrm>
            <a:prstGeom prst="rect">
              <a:avLst/>
            </a:prstGeom>
            <a:noFill/>
          </p:spPr>
          <p:txBody>
            <a:bodyPr wrap="square" lIns="0" tIns="0" rIns="0" bIns="0" rtlCol="0" anchor="ctr">
              <a:noAutofit/>
            </a:bodyPr>
            <a:lstStyle/>
            <a:p>
              <a:pPr algn="ctr" rtl="0"/>
              <a:r>
                <a:rPr lang="fr-FR" sz="1200" dirty="0">
                  <a:latin typeface="+mj-lt"/>
                  <a:cs typeface="Arial" panose="020B0604020202020204" pitchFamily="34" charset="0"/>
                </a:rPr>
                <a:t>20AA</a:t>
              </a:r>
            </a:p>
          </p:txBody>
        </p:sp>
      </p:grpSp>
      <p:grpSp>
        <p:nvGrpSpPr>
          <p:cNvPr id="27" name="Groupe 26" descr="Légende">
            <a:extLst>
              <a:ext uri="{FF2B5EF4-FFF2-40B4-BE49-F238E27FC236}">
                <a16:creationId xmlns:a16="http://schemas.microsoft.com/office/drawing/2014/main" id="{185941C3-F2C4-4ED9-8CCB-E54367B26F03}"/>
              </a:ext>
            </a:extLst>
          </p:cNvPr>
          <p:cNvGrpSpPr/>
          <p:nvPr/>
        </p:nvGrpSpPr>
        <p:grpSpPr>
          <a:xfrm>
            <a:off x="8665608" y="6398736"/>
            <a:ext cx="3140332" cy="189195"/>
            <a:chOff x="463230" y="14650847"/>
            <a:chExt cx="3140332" cy="189195"/>
          </a:xfrm>
        </p:grpSpPr>
        <p:sp>
          <p:nvSpPr>
            <p:cNvPr id="28" name="Zone de texte 27">
              <a:extLst>
                <a:ext uri="{FF2B5EF4-FFF2-40B4-BE49-F238E27FC236}">
                  <a16:creationId xmlns:a16="http://schemas.microsoft.com/office/drawing/2014/main" id="{12950859-3B08-45AC-9183-884B944FF29D}"/>
                </a:ext>
              </a:extLst>
            </p:cNvPr>
            <p:cNvSpPr txBox="1"/>
            <p:nvPr/>
          </p:nvSpPr>
          <p:spPr>
            <a:xfrm>
              <a:off x="730693" y="14650847"/>
              <a:ext cx="676286" cy="189195"/>
            </a:xfrm>
            <a:prstGeom prst="rect">
              <a:avLst/>
            </a:prstGeom>
            <a:noFill/>
          </p:spPr>
          <p:txBody>
            <a:bodyPr wrap="square" lIns="0" tIns="0" rIns="0" bIns="0" rtlCol="0">
              <a:noAutofit/>
            </a:bodyPr>
            <a:lstStyle/>
            <a:p>
              <a:pPr rtl="0"/>
              <a:r>
                <a:rPr lang="fr-FR" sz="1200" dirty="0">
                  <a:latin typeface="+mj-lt"/>
                </a:rPr>
                <a:t>Données A</a:t>
              </a:r>
            </a:p>
          </p:txBody>
        </p:sp>
        <p:sp>
          <p:nvSpPr>
            <p:cNvPr id="29" name="Zone de texte 28">
              <a:extLst>
                <a:ext uri="{FF2B5EF4-FFF2-40B4-BE49-F238E27FC236}">
                  <a16:creationId xmlns:a16="http://schemas.microsoft.com/office/drawing/2014/main" id="{5A6B008C-B746-4D4D-8F60-B368B8FAEA1A}"/>
                </a:ext>
              </a:extLst>
            </p:cNvPr>
            <p:cNvSpPr txBox="1"/>
            <p:nvPr/>
          </p:nvSpPr>
          <p:spPr>
            <a:xfrm>
              <a:off x="1807257" y="14650847"/>
              <a:ext cx="676286" cy="189195"/>
            </a:xfrm>
            <a:prstGeom prst="rect">
              <a:avLst/>
            </a:prstGeom>
            <a:noFill/>
          </p:spPr>
          <p:txBody>
            <a:bodyPr wrap="square" lIns="0" tIns="0" rIns="0" bIns="0" rtlCol="0">
              <a:noAutofit/>
            </a:bodyPr>
            <a:lstStyle/>
            <a:p>
              <a:pPr rtl="0"/>
              <a:r>
                <a:rPr lang="fr-FR" sz="1200" dirty="0">
                  <a:latin typeface="+mj-lt"/>
                </a:rPr>
                <a:t>Données B</a:t>
              </a:r>
            </a:p>
          </p:txBody>
        </p:sp>
        <p:sp>
          <p:nvSpPr>
            <p:cNvPr id="30" name="Rectangle 29">
              <a:extLst>
                <a:ext uri="{FF2B5EF4-FFF2-40B4-BE49-F238E27FC236}">
                  <a16:creationId xmlns:a16="http://schemas.microsoft.com/office/drawing/2014/main" id="{ACD1BF27-2213-45CE-A667-788F7924C22E}"/>
                </a:ext>
                <a:ext uri="{C183D7F6-B498-43B3-948B-1728B52AA6E4}">
                  <adec:decorative xmlns="" xmlns:adec="http://schemas.microsoft.com/office/drawing/2017/decorative" val="1"/>
                </a:ext>
              </a:extLst>
            </p:cNvPr>
            <p:cNvSpPr/>
            <p:nvPr/>
          </p:nvSpPr>
          <p:spPr>
            <a:xfrm>
              <a:off x="463230" y="14678120"/>
              <a:ext cx="134649" cy="134649"/>
            </a:xfrm>
            <a:prstGeom prst="rect">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1" name="Rectangle 30">
              <a:extLst>
                <a:ext uri="{FF2B5EF4-FFF2-40B4-BE49-F238E27FC236}">
                  <a16:creationId xmlns:a16="http://schemas.microsoft.com/office/drawing/2014/main" id="{54F87B6B-A885-4EEB-8E55-6E1DA1BD0EA8}"/>
                </a:ext>
                <a:ext uri="{C183D7F6-B498-43B3-948B-1728B52AA6E4}">
                  <adec:decorative xmlns="" xmlns:adec="http://schemas.microsoft.com/office/drawing/2017/decorative" val="1"/>
                </a:ext>
              </a:extLst>
            </p:cNvPr>
            <p:cNvSpPr/>
            <p:nvPr/>
          </p:nvSpPr>
          <p:spPr>
            <a:xfrm>
              <a:off x="1539794" y="14678120"/>
              <a:ext cx="134649" cy="1346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2" name="Rectangle 31">
              <a:extLst>
                <a:ext uri="{FF2B5EF4-FFF2-40B4-BE49-F238E27FC236}">
                  <a16:creationId xmlns:a16="http://schemas.microsoft.com/office/drawing/2014/main" id="{EB4B2BC6-FC0E-4408-9491-47D196A52DE9}"/>
                </a:ext>
                <a:ext uri="{C183D7F6-B498-43B3-948B-1728B52AA6E4}">
                  <adec:decorative xmlns="" xmlns:adec="http://schemas.microsoft.com/office/drawing/2017/decorative" val="1"/>
                </a:ext>
              </a:extLst>
            </p:cNvPr>
            <p:cNvSpPr/>
            <p:nvPr/>
          </p:nvSpPr>
          <p:spPr>
            <a:xfrm>
              <a:off x="2616358" y="14678120"/>
              <a:ext cx="134649" cy="134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3" name="Zone de texte 32">
              <a:extLst>
                <a:ext uri="{FF2B5EF4-FFF2-40B4-BE49-F238E27FC236}">
                  <a16:creationId xmlns:a16="http://schemas.microsoft.com/office/drawing/2014/main" id="{F7BC13C6-1FE2-4F17-B99D-CC390711E793}"/>
                </a:ext>
              </a:extLst>
            </p:cNvPr>
            <p:cNvSpPr txBox="1"/>
            <p:nvPr/>
          </p:nvSpPr>
          <p:spPr>
            <a:xfrm>
              <a:off x="2927276" y="14650847"/>
              <a:ext cx="676286" cy="189195"/>
            </a:xfrm>
            <a:prstGeom prst="rect">
              <a:avLst/>
            </a:prstGeom>
            <a:noFill/>
          </p:spPr>
          <p:txBody>
            <a:bodyPr wrap="square" lIns="0" tIns="0" rIns="0" bIns="0" rtlCol="0">
              <a:noAutofit/>
            </a:bodyPr>
            <a:lstStyle/>
            <a:p>
              <a:pPr rtl="0"/>
              <a:r>
                <a:rPr lang="fr-FR" sz="1200" dirty="0">
                  <a:latin typeface="+mj-lt"/>
                </a:rPr>
                <a:t>Données C</a:t>
              </a:r>
            </a:p>
          </p:txBody>
        </p:sp>
      </p:grpSp>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rtlCol="0"/>
          <a:lstStyle/>
          <a:p>
            <a:pPr rtl="0"/>
            <a:fld id="{058DB212-BFA2-403F-85EF-DFD3FF6D973A}" type="slidenum">
              <a:rPr lang="fr-FR" smtClean="0"/>
              <a:pPr rtl="0"/>
              <a:t>51</a:t>
            </a:fld>
            <a:endParaRPr lang="fr-FR" dirty="0"/>
          </a:p>
        </p:txBody>
      </p:sp>
    </p:spTree>
    <p:extLst>
      <p:ext uri="{BB962C8B-B14F-4D97-AF65-F5344CB8AC3E}">
        <p14:creationId xmlns:p14="http://schemas.microsoft.com/office/powerpoint/2010/main" val="1177584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Graphiques et diagrammes 1</a:t>
            </a:r>
          </a:p>
        </p:txBody>
      </p:sp>
      <p:graphicFrame>
        <p:nvGraphicFramePr>
          <p:cNvPr id="18" name="Graphique 17" descr="Graphique en anneau">
            <a:extLst>
              <a:ext uri="{FF2B5EF4-FFF2-40B4-BE49-F238E27FC236}">
                <a16:creationId xmlns:a16="http://schemas.microsoft.com/office/drawing/2014/main" id="{95E0F230-CBF8-4378-9371-069916E16FCD}"/>
              </a:ext>
            </a:extLst>
          </p:cNvPr>
          <p:cNvGraphicFramePr/>
          <p:nvPr>
            <p:extLst>
              <p:ext uri="{D42A27DB-BD31-4B8C-83A1-F6EECF244321}">
                <p14:modId xmlns:p14="http://schemas.microsoft.com/office/powerpoint/2010/main" val="3377131098"/>
              </p:ext>
            </p:extLst>
          </p:nvPr>
        </p:nvGraphicFramePr>
        <p:xfrm>
          <a:off x="1525725" y="1364254"/>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20" name="Zone de texte 19">
            <a:extLst>
              <a:ext uri="{FF2B5EF4-FFF2-40B4-BE49-F238E27FC236}">
                <a16:creationId xmlns:a16="http://schemas.microsoft.com/office/drawing/2014/main" id="{32FE7D4A-25DC-4348-9EFC-DC269600AB43}"/>
              </a:ext>
            </a:extLst>
          </p:cNvPr>
          <p:cNvSpPr txBox="1"/>
          <p:nvPr/>
        </p:nvSpPr>
        <p:spPr>
          <a:xfrm>
            <a:off x="2108505" y="2925268"/>
            <a:ext cx="2323390" cy="707886"/>
          </a:xfrm>
          <a:prstGeom prst="rect">
            <a:avLst/>
          </a:prstGeom>
          <a:noFill/>
        </p:spPr>
        <p:txBody>
          <a:bodyPr wrap="square" rtlCol="0">
            <a:spAutoFit/>
          </a:bodyPr>
          <a:lstStyle/>
          <a:p>
            <a:pPr algn="ctr" rtl="0"/>
            <a:r>
              <a:rPr lang="fr-FR" sz="4000" dirty="0">
                <a:solidFill>
                  <a:schemeClr val="tx1">
                    <a:lumMod val="75000"/>
                    <a:lumOff val="25000"/>
                  </a:schemeClr>
                </a:solidFill>
                <a:latin typeface="+mj-lt"/>
              </a:rPr>
              <a:t>24%</a:t>
            </a:r>
          </a:p>
        </p:txBody>
      </p:sp>
      <p:sp>
        <p:nvSpPr>
          <p:cNvPr id="19" name="Zone de texte 18">
            <a:extLst>
              <a:ext uri="{FF2B5EF4-FFF2-40B4-BE49-F238E27FC236}">
                <a16:creationId xmlns:a16="http://schemas.microsoft.com/office/drawing/2014/main" id="{53BC2CCA-F48A-42FF-9173-231B93CCDF4A}"/>
              </a:ext>
            </a:extLst>
          </p:cNvPr>
          <p:cNvSpPr txBox="1"/>
          <p:nvPr/>
        </p:nvSpPr>
        <p:spPr>
          <a:xfrm>
            <a:off x="1890680" y="4998020"/>
            <a:ext cx="2837206" cy="307776"/>
          </a:xfrm>
          <a:prstGeom prst="rect">
            <a:avLst/>
          </a:prstGeom>
          <a:noFill/>
        </p:spPr>
        <p:txBody>
          <a:bodyPr wrap="square" lIns="0" tIns="0" rIns="0" bIns="0" rtlCol="0">
            <a:spAutoFit/>
          </a:bodyPr>
          <a:lstStyle/>
          <a:p>
            <a:pPr algn="ctr" rtl="0"/>
            <a:r>
              <a:rPr lang="fr-FR" sz="2000" dirty="0" err="1">
                <a:solidFill>
                  <a:schemeClr val="tx1">
                    <a:lumMod val="75000"/>
                    <a:lumOff val="25000"/>
                  </a:schemeClr>
                </a:solidFill>
                <a:latin typeface="+mj-lt"/>
              </a:rPr>
              <a:t>Lorem</a:t>
            </a:r>
            <a:r>
              <a:rPr lang="fr-FR" sz="2000" dirty="0">
                <a:solidFill>
                  <a:schemeClr val="tx1">
                    <a:lumMod val="75000"/>
                    <a:lumOff val="25000"/>
                  </a:schemeClr>
                </a:solidFill>
                <a:latin typeface="+mj-lt"/>
              </a:rPr>
              <a:t> </a:t>
            </a:r>
            <a:r>
              <a:rPr lang="fr-FR" sz="2000" noProof="1">
                <a:solidFill>
                  <a:schemeClr val="tx1">
                    <a:lumMod val="75000"/>
                    <a:lumOff val="25000"/>
                  </a:schemeClr>
                </a:solidFill>
                <a:latin typeface="+mj-lt"/>
              </a:rPr>
              <a:t>ipsum dolor sit amet.</a:t>
            </a:r>
          </a:p>
        </p:txBody>
      </p:sp>
      <p:graphicFrame>
        <p:nvGraphicFramePr>
          <p:cNvPr id="11" name="Graphique 10" descr="Graphique en anneau">
            <a:extLst>
              <a:ext uri="{FF2B5EF4-FFF2-40B4-BE49-F238E27FC236}">
                <a16:creationId xmlns:a16="http://schemas.microsoft.com/office/drawing/2014/main" id="{457796DB-F404-449D-AF4F-D2DF57F02407}"/>
              </a:ext>
            </a:extLst>
          </p:cNvPr>
          <p:cNvGraphicFramePr/>
          <p:nvPr>
            <p:extLst>
              <p:ext uri="{D42A27DB-BD31-4B8C-83A1-F6EECF244321}">
                <p14:modId xmlns:p14="http://schemas.microsoft.com/office/powerpoint/2010/main" val="3307687243"/>
              </p:ext>
            </p:extLst>
          </p:nvPr>
        </p:nvGraphicFramePr>
        <p:xfrm>
          <a:off x="6025564" y="2396967"/>
          <a:ext cx="2013541" cy="2161888"/>
        </p:xfrm>
        <a:graphic>
          <a:graphicData uri="http://schemas.openxmlformats.org/drawingml/2006/chart">
            <c:chart xmlns:c="http://schemas.openxmlformats.org/drawingml/2006/chart" xmlns:r="http://schemas.openxmlformats.org/officeDocument/2006/relationships" r:id="rId4"/>
          </a:graphicData>
        </a:graphic>
      </p:graphicFrame>
      <p:sp>
        <p:nvSpPr>
          <p:cNvPr id="13" name="Zone de texte 12">
            <a:extLst>
              <a:ext uri="{FF2B5EF4-FFF2-40B4-BE49-F238E27FC236}">
                <a16:creationId xmlns:a16="http://schemas.microsoft.com/office/drawing/2014/main" id="{3C8183E4-4ABF-4982-944F-E5641B481284}"/>
              </a:ext>
            </a:extLst>
          </p:cNvPr>
          <p:cNvSpPr txBox="1"/>
          <p:nvPr/>
        </p:nvSpPr>
        <p:spPr>
          <a:xfrm>
            <a:off x="6376589" y="3247079"/>
            <a:ext cx="1311492" cy="523220"/>
          </a:xfrm>
          <a:prstGeom prst="rect">
            <a:avLst/>
          </a:prstGeom>
          <a:noFill/>
        </p:spPr>
        <p:txBody>
          <a:bodyPr wrap="square" rtlCol="0">
            <a:spAutoFit/>
          </a:bodyPr>
          <a:lstStyle/>
          <a:p>
            <a:pPr algn="ctr" rtl="0"/>
            <a:r>
              <a:rPr lang="fr-FR" sz="2800" dirty="0">
                <a:solidFill>
                  <a:schemeClr val="tx1">
                    <a:lumMod val="75000"/>
                    <a:lumOff val="25000"/>
                  </a:schemeClr>
                </a:solidFill>
                <a:latin typeface="+mj-lt"/>
              </a:rPr>
              <a:t>60%</a:t>
            </a:r>
          </a:p>
        </p:txBody>
      </p:sp>
      <p:sp>
        <p:nvSpPr>
          <p:cNvPr id="12" name="Zone de texte 11">
            <a:extLst>
              <a:ext uri="{FF2B5EF4-FFF2-40B4-BE49-F238E27FC236}">
                <a16:creationId xmlns:a16="http://schemas.microsoft.com/office/drawing/2014/main" id="{493C1DD3-625D-493B-A70D-884EA6E242AD}"/>
              </a:ext>
            </a:extLst>
          </p:cNvPr>
          <p:cNvSpPr txBox="1"/>
          <p:nvPr/>
        </p:nvSpPr>
        <p:spPr>
          <a:xfrm>
            <a:off x="6009620" y="4457618"/>
            <a:ext cx="2124000" cy="215444"/>
          </a:xfrm>
          <a:prstGeom prst="rect">
            <a:avLst/>
          </a:prstGeom>
          <a:noFill/>
        </p:spPr>
        <p:txBody>
          <a:bodyPr wrap="square" lIns="0" tIns="0" rIns="0" bIns="0" rtlCol="0">
            <a:spAutoFit/>
          </a:bodyPr>
          <a:lstStyle/>
          <a:p>
            <a:pPr algn="ctr" rtl="0"/>
            <a:r>
              <a:rPr lang="fr-FR" sz="1400" dirty="0" err="1">
                <a:solidFill>
                  <a:schemeClr val="tx1">
                    <a:lumMod val="75000"/>
                    <a:lumOff val="25000"/>
                  </a:schemeClr>
                </a:solidFill>
                <a:latin typeface="+mj-lt"/>
              </a:rPr>
              <a:t>Lorem</a:t>
            </a:r>
            <a:r>
              <a:rPr lang="fr-FR" sz="1400" dirty="0">
                <a:solidFill>
                  <a:schemeClr val="tx1">
                    <a:lumMod val="75000"/>
                    <a:lumOff val="25000"/>
                  </a:schemeClr>
                </a:solidFill>
                <a:latin typeface="+mj-lt"/>
              </a:rPr>
              <a:t> </a:t>
            </a:r>
            <a:r>
              <a:rPr lang="fr-FR" sz="1400" noProof="1">
                <a:solidFill>
                  <a:schemeClr val="tx1">
                    <a:lumMod val="75000"/>
                    <a:lumOff val="25000"/>
                  </a:schemeClr>
                </a:solidFill>
                <a:latin typeface="+mj-lt"/>
              </a:rPr>
              <a:t>ipsum dolor sit amet.</a:t>
            </a:r>
          </a:p>
        </p:txBody>
      </p:sp>
      <p:graphicFrame>
        <p:nvGraphicFramePr>
          <p:cNvPr id="14" name="Graphique 13" descr="Graphique en anneau">
            <a:extLst>
              <a:ext uri="{FF2B5EF4-FFF2-40B4-BE49-F238E27FC236}">
                <a16:creationId xmlns:a16="http://schemas.microsoft.com/office/drawing/2014/main" id="{D8E29E61-CD6B-43C4-BAF5-D72045A07A60}"/>
              </a:ext>
            </a:extLst>
          </p:cNvPr>
          <p:cNvGraphicFramePr/>
          <p:nvPr>
            <p:extLst>
              <p:ext uri="{D42A27DB-BD31-4B8C-83A1-F6EECF244321}">
                <p14:modId xmlns:p14="http://schemas.microsoft.com/office/powerpoint/2010/main" val="2315961118"/>
              </p:ext>
            </p:extLst>
          </p:nvPr>
        </p:nvGraphicFramePr>
        <p:xfrm>
          <a:off x="8652735" y="2396967"/>
          <a:ext cx="2013541" cy="2161888"/>
        </p:xfrm>
        <a:graphic>
          <a:graphicData uri="http://schemas.openxmlformats.org/drawingml/2006/chart">
            <c:chart xmlns:c="http://schemas.openxmlformats.org/drawingml/2006/chart" xmlns:r="http://schemas.openxmlformats.org/officeDocument/2006/relationships" r:id="rId5"/>
          </a:graphicData>
        </a:graphic>
      </p:graphicFrame>
      <p:sp>
        <p:nvSpPr>
          <p:cNvPr id="16" name="Zone de texte 15">
            <a:extLst>
              <a:ext uri="{FF2B5EF4-FFF2-40B4-BE49-F238E27FC236}">
                <a16:creationId xmlns:a16="http://schemas.microsoft.com/office/drawing/2014/main" id="{E720B77E-90DB-48CA-9C46-3A16BA5F1367}"/>
              </a:ext>
            </a:extLst>
          </p:cNvPr>
          <p:cNvSpPr txBox="1"/>
          <p:nvPr/>
        </p:nvSpPr>
        <p:spPr>
          <a:xfrm>
            <a:off x="9003760" y="3247079"/>
            <a:ext cx="1311492" cy="523220"/>
          </a:xfrm>
          <a:prstGeom prst="rect">
            <a:avLst/>
          </a:prstGeom>
          <a:noFill/>
        </p:spPr>
        <p:txBody>
          <a:bodyPr wrap="square" rtlCol="0">
            <a:spAutoFit/>
          </a:bodyPr>
          <a:lstStyle/>
          <a:p>
            <a:pPr algn="ctr" rtl="0"/>
            <a:r>
              <a:rPr lang="fr-FR" sz="2800" dirty="0">
                <a:solidFill>
                  <a:schemeClr val="tx1">
                    <a:lumMod val="75000"/>
                    <a:lumOff val="25000"/>
                  </a:schemeClr>
                </a:solidFill>
                <a:latin typeface="+mj-lt"/>
              </a:rPr>
              <a:t>65%</a:t>
            </a:r>
          </a:p>
        </p:txBody>
      </p:sp>
      <p:sp>
        <p:nvSpPr>
          <p:cNvPr id="15" name="Zone de texte 14">
            <a:extLst>
              <a:ext uri="{FF2B5EF4-FFF2-40B4-BE49-F238E27FC236}">
                <a16:creationId xmlns:a16="http://schemas.microsoft.com/office/drawing/2014/main" id="{09FC08DF-62AF-497C-A262-2D106D7365BD}"/>
              </a:ext>
            </a:extLst>
          </p:cNvPr>
          <p:cNvSpPr txBox="1"/>
          <p:nvPr/>
        </p:nvSpPr>
        <p:spPr>
          <a:xfrm>
            <a:off x="8829499" y="4451052"/>
            <a:ext cx="1959994" cy="215444"/>
          </a:xfrm>
          <a:prstGeom prst="rect">
            <a:avLst/>
          </a:prstGeom>
          <a:noFill/>
        </p:spPr>
        <p:txBody>
          <a:bodyPr wrap="square" lIns="0" tIns="0" rIns="0" bIns="0" rtlCol="0">
            <a:spAutoFit/>
          </a:bodyPr>
          <a:lstStyle/>
          <a:p>
            <a:pPr algn="ctr" rtl="0"/>
            <a:r>
              <a:rPr lang="fr-FR" sz="1400" dirty="0" err="1">
                <a:solidFill>
                  <a:schemeClr val="tx1">
                    <a:lumMod val="75000"/>
                    <a:lumOff val="25000"/>
                  </a:schemeClr>
                </a:solidFill>
                <a:latin typeface="+mj-lt"/>
              </a:rPr>
              <a:t>Lorem</a:t>
            </a:r>
            <a:r>
              <a:rPr lang="fr-FR" sz="1400" dirty="0">
                <a:solidFill>
                  <a:schemeClr val="tx1">
                    <a:lumMod val="75000"/>
                    <a:lumOff val="25000"/>
                  </a:schemeClr>
                </a:solidFill>
                <a:latin typeface="+mj-lt"/>
              </a:rPr>
              <a:t> </a:t>
            </a:r>
            <a:r>
              <a:rPr lang="fr-FR" sz="1400" noProof="1">
                <a:solidFill>
                  <a:schemeClr val="tx1">
                    <a:lumMod val="75000"/>
                    <a:lumOff val="25000"/>
                  </a:schemeClr>
                </a:solidFill>
                <a:latin typeface="+mj-lt"/>
              </a:rPr>
              <a:t>ipsum dolor sit amet.</a:t>
            </a:r>
          </a:p>
        </p:txBody>
      </p:sp>
      <p:sp>
        <p:nvSpPr>
          <p:cNvPr id="3" name="Rectangle 2" descr="Légende">
            <a:extLst>
              <a:ext uri="{FF2B5EF4-FFF2-40B4-BE49-F238E27FC236}">
                <a16:creationId xmlns:a16="http://schemas.microsoft.com/office/drawing/2014/main" id="{7D64EECE-959D-459E-BAFC-4E6C13A0DE32}"/>
              </a:ext>
              <a:ext uri="{C183D7F6-B498-43B3-948B-1728B52AA6E4}">
                <adec:decorative xmlns="" xmlns:adec="http://schemas.microsoft.com/office/drawing/2017/decorative" val="1"/>
              </a:ext>
            </a:extLst>
          </p:cNvPr>
          <p:cNvSpPr/>
          <p:nvPr/>
        </p:nvSpPr>
        <p:spPr>
          <a:xfrm>
            <a:off x="7804081" y="6308667"/>
            <a:ext cx="4387919"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7" name="Groupe 26" descr="Légende">
            <a:extLst>
              <a:ext uri="{FF2B5EF4-FFF2-40B4-BE49-F238E27FC236}">
                <a16:creationId xmlns:a16="http://schemas.microsoft.com/office/drawing/2014/main" id="{185941C3-F2C4-4ED9-8CCB-E54367B26F03}"/>
              </a:ext>
            </a:extLst>
          </p:cNvPr>
          <p:cNvGrpSpPr/>
          <p:nvPr/>
        </p:nvGrpSpPr>
        <p:grpSpPr>
          <a:xfrm>
            <a:off x="8665608" y="6398736"/>
            <a:ext cx="3140332" cy="189195"/>
            <a:chOff x="463230" y="14650847"/>
            <a:chExt cx="3140332" cy="189195"/>
          </a:xfrm>
        </p:grpSpPr>
        <p:sp>
          <p:nvSpPr>
            <p:cNvPr id="28" name="Zone de texte 27">
              <a:extLst>
                <a:ext uri="{FF2B5EF4-FFF2-40B4-BE49-F238E27FC236}">
                  <a16:creationId xmlns:a16="http://schemas.microsoft.com/office/drawing/2014/main" id="{12950859-3B08-45AC-9183-884B944FF29D}"/>
                </a:ext>
              </a:extLst>
            </p:cNvPr>
            <p:cNvSpPr txBox="1"/>
            <p:nvPr/>
          </p:nvSpPr>
          <p:spPr>
            <a:xfrm>
              <a:off x="730693" y="14650847"/>
              <a:ext cx="676286" cy="189195"/>
            </a:xfrm>
            <a:prstGeom prst="rect">
              <a:avLst/>
            </a:prstGeom>
            <a:noFill/>
          </p:spPr>
          <p:txBody>
            <a:bodyPr wrap="square" lIns="0" tIns="0" rIns="0" bIns="0" rtlCol="0">
              <a:noAutofit/>
            </a:bodyPr>
            <a:lstStyle/>
            <a:p>
              <a:pPr rtl="0"/>
              <a:r>
                <a:rPr lang="fr-FR" sz="1200" dirty="0">
                  <a:latin typeface="+mj-lt"/>
                </a:rPr>
                <a:t>Données A</a:t>
              </a:r>
              <a:endParaRPr lang="fr-FR" sz="1200" noProof="1">
                <a:latin typeface="+mj-lt"/>
              </a:endParaRPr>
            </a:p>
          </p:txBody>
        </p:sp>
        <p:sp>
          <p:nvSpPr>
            <p:cNvPr id="29" name="Zone de texte 28">
              <a:extLst>
                <a:ext uri="{FF2B5EF4-FFF2-40B4-BE49-F238E27FC236}">
                  <a16:creationId xmlns:a16="http://schemas.microsoft.com/office/drawing/2014/main" id="{5A6B008C-B746-4D4D-8F60-B368B8FAEA1A}"/>
                </a:ext>
              </a:extLst>
            </p:cNvPr>
            <p:cNvSpPr txBox="1"/>
            <p:nvPr/>
          </p:nvSpPr>
          <p:spPr>
            <a:xfrm>
              <a:off x="1807257" y="14650847"/>
              <a:ext cx="676286" cy="189195"/>
            </a:xfrm>
            <a:prstGeom prst="rect">
              <a:avLst/>
            </a:prstGeom>
            <a:noFill/>
          </p:spPr>
          <p:txBody>
            <a:bodyPr wrap="square" lIns="0" tIns="0" rIns="0" bIns="0" rtlCol="0">
              <a:noAutofit/>
            </a:bodyPr>
            <a:lstStyle/>
            <a:p>
              <a:pPr rtl="0"/>
              <a:r>
                <a:rPr lang="fr-FR" sz="1200" dirty="0">
                  <a:latin typeface="+mj-lt"/>
                </a:rPr>
                <a:t>Données B</a:t>
              </a:r>
              <a:endParaRPr lang="fr-FR" sz="1200" noProof="1">
                <a:latin typeface="+mj-lt"/>
              </a:endParaRPr>
            </a:p>
          </p:txBody>
        </p:sp>
        <p:sp>
          <p:nvSpPr>
            <p:cNvPr id="30" name="Rectangle 29">
              <a:extLst>
                <a:ext uri="{FF2B5EF4-FFF2-40B4-BE49-F238E27FC236}">
                  <a16:creationId xmlns:a16="http://schemas.microsoft.com/office/drawing/2014/main" id="{ACD1BF27-2213-45CE-A667-788F7924C22E}"/>
                </a:ext>
                <a:ext uri="{C183D7F6-B498-43B3-948B-1728B52AA6E4}">
                  <adec:decorative xmlns="" xmlns:adec="http://schemas.microsoft.com/office/drawing/2017/decorative" val="1"/>
                </a:ext>
              </a:extLst>
            </p:cNvPr>
            <p:cNvSpPr/>
            <p:nvPr/>
          </p:nvSpPr>
          <p:spPr>
            <a:xfrm>
              <a:off x="463230" y="14678120"/>
              <a:ext cx="134649" cy="134649"/>
            </a:xfrm>
            <a:prstGeom prst="rect">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1" name="Rectangle 30">
              <a:extLst>
                <a:ext uri="{FF2B5EF4-FFF2-40B4-BE49-F238E27FC236}">
                  <a16:creationId xmlns:a16="http://schemas.microsoft.com/office/drawing/2014/main" id="{54F87B6B-A885-4EEB-8E55-6E1DA1BD0EA8}"/>
                </a:ext>
                <a:ext uri="{C183D7F6-B498-43B3-948B-1728B52AA6E4}">
                  <adec:decorative xmlns="" xmlns:adec="http://schemas.microsoft.com/office/drawing/2017/decorative" val="1"/>
                </a:ext>
              </a:extLst>
            </p:cNvPr>
            <p:cNvSpPr/>
            <p:nvPr/>
          </p:nvSpPr>
          <p:spPr>
            <a:xfrm>
              <a:off x="1539794" y="14678120"/>
              <a:ext cx="134649" cy="1346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2" name="Rectangle 31">
              <a:extLst>
                <a:ext uri="{FF2B5EF4-FFF2-40B4-BE49-F238E27FC236}">
                  <a16:creationId xmlns:a16="http://schemas.microsoft.com/office/drawing/2014/main" id="{EB4B2BC6-FC0E-4408-9491-47D196A52DE9}"/>
                </a:ext>
                <a:ext uri="{C183D7F6-B498-43B3-948B-1728B52AA6E4}">
                  <adec:decorative xmlns="" xmlns:adec="http://schemas.microsoft.com/office/drawing/2017/decorative" val="1"/>
                </a:ext>
              </a:extLst>
            </p:cNvPr>
            <p:cNvSpPr/>
            <p:nvPr/>
          </p:nvSpPr>
          <p:spPr>
            <a:xfrm>
              <a:off x="2616358" y="14678120"/>
              <a:ext cx="134649" cy="134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3" name="Zone de texte 32">
              <a:extLst>
                <a:ext uri="{FF2B5EF4-FFF2-40B4-BE49-F238E27FC236}">
                  <a16:creationId xmlns:a16="http://schemas.microsoft.com/office/drawing/2014/main" id="{F7BC13C6-1FE2-4F17-B99D-CC390711E793}"/>
                </a:ext>
              </a:extLst>
            </p:cNvPr>
            <p:cNvSpPr txBox="1"/>
            <p:nvPr/>
          </p:nvSpPr>
          <p:spPr>
            <a:xfrm>
              <a:off x="2927276" y="14650847"/>
              <a:ext cx="676286" cy="189195"/>
            </a:xfrm>
            <a:prstGeom prst="rect">
              <a:avLst/>
            </a:prstGeom>
            <a:noFill/>
          </p:spPr>
          <p:txBody>
            <a:bodyPr wrap="square" lIns="0" tIns="0" rIns="0" bIns="0" rtlCol="0">
              <a:noAutofit/>
            </a:bodyPr>
            <a:lstStyle/>
            <a:p>
              <a:pPr rtl="0"/>
              <a:r>
                <a:rPr lang="fr-FR" sz="1200" dirty="0">
                  <a:latin typeface="+mj-lt"/>
                </a:rPr>
                <a:t>Données C</a:t>
              </a:r>
              <a:endParaRPr lang="fr-FR" sz="1200" noProof="1">
                <a:latin typeface="+mj-lt"/>
              </a:endParaRPr>
            </a:p>
          </p:txBody>
        </p:sp>
      </p:grpSp>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rtlCol="0"/>
          <a:lstStyle/>
          <a:p>
            <a:pPr rtl="0"/>
            <a:fld id="{058DB212-BFA2-403F-85EF-DFD3FF6D973A}" type="slidenum">
              <a:rPr lang="fr-FR" smtClean="0"/>
              <a:pPr rtl="0"/>
              <a:t>52</a:t>
            </a:fld>
            <a:endParaRPr lang="fr-FR" dirty="0"/>
          </a:p>
        </p:txBody>
      </p:sp>
    </p:spTree>
    <p:extLst>
      <p:ext uri="{BB962C8B-B14F-4D97-AF65-F5344CB8AC3E}">
        <p14:creationId xmlns:p14="http://schemas.microsoft.com/office/powerpoint/2010/main" val="84827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Graphiques et diagrammes 2</a:t>
            </a:r>
          </a:p>
        </p:txBody>
      </p:sp>
      <p:graphicFrame>
        <p:nvGraphicFramePr>
          <p:cNvPr id="26" name="Graphique 25" descr="Graphiques à barres empilées">
            <a:extLst>
              <a:ext uri="{FF2B5EF4-FFF2-40B4-BE49-F238E27FC236}">
                <a16:creationId xmlns:a16="http://schemas.microsoft.com/office/drawing/2014/main" id="{C4453A4D-BABF-4BF7-884F-5F698B6167E0}"/>
              </a:ext>
            </a:extLst>
          </p:cNvPr>
          <p:cNvGraphicFramePr/>
          <p:nvPr>
            <p:extLst>
              <p:ext uri="{D42A27DB-BD31-4B8C-83A1-F6EECF244321}">
                <p14:modId xmlns:p14="http://schemas.microsoft.com/office/powerpoint/2010/main" val="1583669222"/>
              </p:ext>
            </p:extLst>
          </p:nvPr>
        </p:nvGraphicFramePr>
        <p:xfrm>
          <a:off x="366894" y="1011676"/>
          <a:ext cx="11458213" cy="467900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descr="Légende">
            <a:extLst>
              <a:ext uri="{FF2B5EF4-FFF2-40B4-BE49-F238E27FC236}">
                <a16:creationId xmlns:a16="http://schemas.microsoft.com/office/drawing/2014/main" id="{7D64EECE-959D-459E-BAFC-4E6C13A0DE32}"/>
              </a:ext>
              <a:ext uri="{C183D7F6-B498-43B3-948B-1728B52AA6E4}">
                <adec:decorative xmlns="" xmlns:adec="http://schemas.microsoft.com/office/drawing/2017/decorative" val="1"/>
              </a:ext>
            </a:extLst>
          </p:cNvPr>
          <p:cNvSpPr/>
          <p:nvPr/>
        </p:nvSpPr>
        <p:spPr>
          <a:xfrm>
            <a:off x="7804081" y="6308667"/>
            <a:ext cx="4387919"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7" name="Groupe 26" descr="Légende">
            <a:extLst>
              <a:ext uri="{FF2B5EF4-FFF2-40B4-BE49-F238E27FC236}">
                <a16:creationId xmlns:a16="http://schemas.microsoft.com/office/drawing/2014/main" id="{185941C3-F2C4-4ED9-8CCB-E54367B26F03}"/>
              </a:ext>
            </a:extLst>
          </p:cNvPr>
          <p:cNvGrpSpPr/>
          <p:nvPr/>
        </p:nvGrpSpPr>
        <p:grpSpPr>
          <a:xfrm>
            <a:off x="8665608" y="6398736"/>
            <a:ext cx="3140332" cy="189195"/>
            <a:chOff x="463230" y="14650847"/>
            <a:chExt cx="3140332" cy="189195"/>
          </a:xfrm>
        </p:grpSpPr>
        <p:sp>
          <p:nvSpPr>
            <p:cNvPr id="28" name="Zone de texte 27">
              <a:extLst>
                <a:ext uri="{FF2B5EF4-FFF2-40B4-BE49-F238E27FC236}">
                  <a16:creationId xmlns:a16="http://schemas.microsoft.com/office/drawing/2014/main" id="{12950859-3B08-45AC-9183-884B944FF29D}"/>
                </a:ext>
              </a:extLst>
            </p:cNvPr>
            <p:cNvSpPr txBox="1"/>
            <p:nvPr/>
          </p:nvSpPr>
          <p:spPr>
            <a:xfrm>
              <a:off x="730693" y="14650847"/>
              <a:ext cx="676286" cy="189195"/>
            </a:xfrm>
            <a:prstGeom prst="rect">
              <a:avLst/>
            </a:prstGeom>
            <a:noFill/>
          </p:spPr>
          <p:txBody>
            <a:bodyPr wrap="square" lIns="0" tIns="0" rIns="0" bIns="0" rtlCol="0">
              <a:noAutofit/>
            </a:bodyPr>
            <a:lstStyle/>
            <a:p>
              <a:pPr rtl="0"/>
              <a:r>
                <a:rPr lang="fr-FR" sz="1200" dirty="0">
                  <a:latin typeface="+mj-lt"/>
                </a:rPr>
                <a:t>Données A</a:t>
              </a:r>
            </a:p>
          </p:txBody>
        </p:sp>
        <p:sp>
          <p:nvSpPr>
            <p:cNvPr id="29" name="Zone de texte 28">
              <a:extLst>
                <a:ext uri="{FF2B5EF4-FFF2-40B4-BE49-F238E27FC236}">
                  <a16:creationId xmlns:a16="http://schemas.microsoft.com/office/drawing/2014/main" id="{5A6B008C-B746-4D4D-8F60-B368B8FAEA1A}"/>
                </a:ext>
              </a:extLst>
            </p:cNvPr>
            <p:cNvSpPr txBox="1"/>
            <p:nvPr/>
          </p:nvSpPr>
          <p:spPr>
            <a:xfrm>
              <a:off x="1807257" y="14650847"/>
              <a:ext cx="676286" cy="189195"/>
            </a:xfrm>
            <a:prstGeom prst="rect">
              <a:avLst/>
            </a:prstGeom>
            <a:noFill/>
          </p:spPr>
          <p:txBody>
            <a:bodyPr wrap="square" lIns="0" tIns="0" rIns="0" bIns="0" rtlCol="0">
              <a:noAutofit/>
            </a:bodyPr>
            <a:lstStyle/>
            <a:p>
              <a:pPr rtl="0"/>
              <a:r>
                <a:rPr lang="fr-FR" sz="1200" dirty="0">
                  <a:latin typeface="+mj-lt"/>
                </a:rPr>
                <a:t>Données B</a:t>
              </a:r>
            </a:p>
          </p:txBody>
        </p:sp>
        <p:sp>
          <p:nvSpPr>
            <p:cNvPr id="30" name="Rectangle 29">
              <a:extLst>
                <a:ext uri="{FF2B5EF4-FFF2-40B4-BE49-F238E27FC236}">
                  <a16:creationId xmlns:a16="http://schemas.microsoft.com/office/drawing/2014/main" id="{ACD1BF27-2213-45CE-A667-788F7924C22E}"/>
                </a:ext>
                <a:ext uri="{C183D7F6-B498-43B3-948B-1728B52AA6E4}">
                  <adec:decorative xmlns="" xmlns:adec="http://schemas.microsoft.com/office/drawing/2017/decorative" val="1"/>
                </a:ext>
              </a:extLst>
            </p:cNvPr>
            <p:cNvSpPr/>
            <p:nvPr/>
          </p:nvSpPr>
          <p:spPr>
            <a:xfrm>
              <a:off x="463230" y="14678120"/>
              <a:ext cx="134649" cy="134649"/>
            </a:xfrm>
            <a:prstGeom prst="rect">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1" name="Rectangle 30">
              <a:extLst>
                <a:ext uri="{FF2B5EF4-FFF2-40B4-BE49-F238E27FC236}">
                  <a16:creationId xmlns:a16="http://schemas.microsoft.com/office/drawing/2014/main" id="{54F87B6B-A885-4EEB-8E55-6E1DA1BD0EA8}"/>
                </a:ext>
                <a:ext uri="{C183D7F6-B498-43B3-948B-1728B52AA6E4}">
                  <adec:decorative xmlns="" xmlns:adec="http://schemas.microsoft.com/office/drawing/2017/decorative" val="1"/>
                </a:ext>
              </a:extLst>
            </p:cNvPr>
            <p:cNvSpPr/>
            <p:nvPr/>
          </p:nvSpPr>
          <p:spPr>
            <a:xfrm>
              <a:off x="1539794" y="14678120"/>
              <a:ext cx="134649" cy="1346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2" name="Rectangle 31">
              <a:extLst>
                <a:ext uri="{FF2B5EF4-FFF2-40B4-BE49-F238E27FC236}">
                  <a16:creationId xmlns:a16="http://schemas.microsoft.com/office/drawing/2014/main" id="{EB4B2BC6-FC0E-4408-9491-47D196A52DE9}"/>
                </a:ext>
                <a:ext uri="{C183D7F6-B498-43B3-948B-1728B52AA6E4}">
                  <adec:decorative xmlns="" xmlns:adec="http://schemas.microsoft.com/office/drawing/2017/decorative" val="1"/>
                </a:ext>
              </a:extLst>
            </p:cNvPr>
            <p:cNvSpPr/>
            <p:nvPr/>
          </p:nvSpPr>
          <p:spPr>
            <a:xfrm>
              <a:off x="2616358" y="14678120"/>
              <a:ext cx="134649" cy="1346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schemeClr val="tx1"/>
                </a:solidFill>
                <a:latin typeface="+mj-lt"/>
              </a:endParaRPr>
            </a:p>
          </p:txBody>
        </p:sp>
        <p:sp>
          <p:nvSpPr>
            <p:cNvPr id="33" name="Zone de texte 32">
              <a:extLst>
                <a:ext uri="{FF2B5EF4-FFF2-40B4-BE49-F238E27FC236}">
                  <a16:creationId xmlns:a16="http://schemas.microsoft.com/office/drawing/2014/main" id="{F7BC13C6-1FE2-4F17-B99D-CC390711E793}"/>
                </a:ext>
              </a:extLst>
            </p:cNvPr>
            <p:cNvSpPr txBox="1"/>
            <p:nvPr/>
          </p:nvSpPr>
          <p:spPr>
            <a:xfrm>
              <a:off x="2927276" y="14650847"/>
              <a:ext cx="676286" cy="189195"/>
            </a:xfrm>
            <a:prstGeom prst="rect">
              <a:avLst/>
            </a:prstGeom>
            <a:noFill/>
          </p:spPr>
          <p:txBody>
            <a:bodyPr wrap="square" lIns="0" tIns="0" rIns="0" bIns="0" rtlCol="0">
              <a:noAutofit/>
            </a:bodyPr>
            <a:lstStyle/>
            <a:p>
              <a:pPr rtl="0"/>
              <a:r>
                <a:rPr lang="fr-FR" sz="1200" dirty="0">
                  <a:latin typeface="+mj-lt"/>
                </a:rPr>
                <a:t>Données C</a:t>
              </a:r>
            </a:p>
          </p:txBody>
        </p:sp>
      </p:grpSp>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rtlCol="0"/>
          <a:lstStyle/>
          <a:p>
            <a:pPr rtl="0"/>
            <a:fld id="{058DB212-BFA2-403F-85EF-DFD3FF6D973A}" type="slidenum">
              <a:rPr lang="fr-FR" smtClean="0"/>
              <a:pPr rtl="0"/>
              <a:t>53</a:t>
            </a:fld>
            <a:endParaRPr lang="fr-FR" dirty="0"/>
          </a:p>
        </p:txBody>
      </p:sp>
    </p:spTree>
    <p:extLst>
      <p:ext uri="{BB962C8B-B14F-4D97-AF65-F5344CB8AC3E}">
        <p14:creationId xmlns:p14="http://schemas.microsoft.com/office/powerpoint/2010/main" val="390561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fr-FR" dirty="0"/>
              <a:t>Tableau</a:t>
            </a:r>
          </a:p>
        </p:txBody>
      </p:sp>
      <p:graphicFrame>
        <p:nvGraphicFramePr>
          <p:cNvPr id="10" name="Tableau 9">
            <a:extLst>
              <a:ext uri="{FF2B5EF4-FFF2-40B4-BE49-F238E27FC236}">
                <a16:creationId xmlns:a16="http://schemas.microsoft.com/office/drawing/2014/main" id="{9FCC47DD-1ED1-4C1A-B2C6-47E2803D6515}"/>
              </a:ext>
            </a:extLst>
          </p:cNvPr>
          <p:cNvGraphicFramePr>
            <a:graphicFrameLocks noGrp="1"/>
          </p:cNvGraphicFramePr>
          <p:nvPr>
            <p:extLst>
              <p:ext uri="{D42A27DB-BD31-4B8C-83A1-F6EECF244321}">
                <p14:modId xmlns:p14="http://schemas.microsoft.com/office/powerpoint/2010/main" val="3664444343"/>
              </p:ext>
            </p:extLst>
          </p:nvPr>
        </p:nvGraphicFramePr>
        <p:xfrm>
          <a:off x="1003446" y="1455887"/>
          <a:ext cx="10185108" cy="3351730"/>
        </p:xfrm>
        <a:graphic>
          <a:graphicData uri="http://schemas.openxmlformats.org/drawingml/2006/table">
            <a:tbl>
              <a:tblPr firstRow="1" firstCol="1">
                <a:tableStyleId>{5C22544A-7EE6-4342-B048-85BDC9FD1C3A}</a:tableStyleId>
              </a:tblPr>
              <a:tblGrid>
                <a:gridCol w="4063854">
                  <a:extLst>
                    <a:ext uri="{9D8B030D-6E8A-4147-A177-3AD203B41FA5}">
                      <a16:colId xmlns:a16="http://schemas.microsoft.com/office/drawing/2014/main" val="1173992025"/>
                    </a:ext>
                  </a:extLst>
                </a:gridCol>
                <a:gridCol w="3060627">
                  <a:extLst>
                    <a:ext uri="{9D8B030D-6E8A-4147-A177-3AD203B41FA5}">
                      <a16:colId xmlns:a16="http://schemas.microsoft.com/office/drawing/2014/main" val="115202853"/>
                    </a:ext>
                  </a:extLst>
                </a:gridCol>
                <a:gridCol w="3060627">
                  <a:extLst>
                    <a:ext uri="{9D8B030D-6E8A-4147-A177-3AD203B41FA5}">
                      <a16:colId xmlns:a16="http://schemas.microsoft.com/office/drawing/2014/main" val="1010693434"/>
                    </a:ext>
                  </a:extLst>
                </a:gridCol>
              </a:tblGrid>
              <a:tr h="670346">
                <a:tc>
                  <a:txBody>
                    <a:bodyPr/>
                    <a:lstStyle/>
                    <a:p>
                      <a:pPr algn="l" rtl="0" fontAlgn="b"/>
                      <a:endParaRPr lang="fr-FR" sz="1800" b="0" i="0" u="none" strike="noStrike" dirty="0">
                        <a:solidFill>
                          <a:schemeClr val="tx1">
                            <a:lumMod val="75000"/>
                            <a:lumOff val="25000"/>
                          </a:schemeClr>
                        </a:solidFill>
                        <a:effectLst/>
                        <a:latin typeface="+mj-lt"/>
                      </a:endParaRP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1" i="0" u="none" strike="noStrike" dirty="0">
                          <a:solidFill>
                            <a:schemeClr val="tx1">
                              <a:lumMod val="75000"/>
                              <a:lumOff val="25000"/>
                            </a:schemeClr>
                          </a:solidFill>
                          <a:effectLst/>
                          <a:latin typeface="+mj-lt"/>
                        </a:rPr>
                        <a:t>TITRE COLONNE UN</a:t>
                      </a:r>
                    </a:p>
                  </a:txBody>
                  <a:tcPr marL="110642" marR="110642" marT="60853" marB="6085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fr-FR" sz="1800" b="1" i="0" u="none" strike="noStrike" dirty="0">
                          <a:solidFill>
                            <a:schemeClr val="tx1">
                              <a:lumMod val="75000"/>
                              <a:lumOff val="25000"/>
                            </a:schemeClr>
                          </a:solidFill>
                          <a:effectLst/>
                          <a:latin typeface="+mj-lt"/>
                        </a:rPr>
                        <a:t>TITRE COLONNE DEUX</a:t>
                      </a:r>
                    </a:p>
                  </a:txBody>
                  <a:tcPr marL="110642" marR="110642" marT="60853" marB="6085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7223600"/>
                  </a:ext>
                </a:extLst>
              </a:tr>
              <a:tr h="670346">
                <a:tc>
                  <a:txBody>
                    <a:bodyPr/>
                    <a:lstStyle/>
                    <a:p>
                      <a:pPr algn="l" rtl="0" fontAlgn="b"/>
                      <a:r>
                        <a:rPr lang="fr-FR" sz="1800" b="0" i="0" u="none" strike="noStrike" dirty="0" err="1">
                          <a:solidFill>
                            <a:schemeClr val="tx1">
                              <a:lumMod val="75000"/>
                              <a:lumOff val="25000"/>
                            </a:schemeClr>
                          </a:solidFill>
                          <a:effectLst/>
                          <a:latin typeface="+mj-lt"/>
                        </a:rPr>
                        <a:t>Lorem</a:t>
                      </a:r>
                      <a:r>
                        <a:rPr lang="fr-FR" sz="1800" b="0" i="0" u="none" strike="noStrike" dirty="0">
                          <a:solidFill>
                            <a:schemeClr val="tx1">
                              <a:lumMod val="75000"/>
                              <a:lumOff val="25000"/>
                            </a:schemeClr>
                          </a:solidFill>
                          <a:effectLst/>
                          <a:latin typeface="+mj-lt"/>
                        </a:rPr>
                        <a:t> </a:t>
                      </a:r>
                      <a:r>
                        <a:rPr lang="fr-FR" sz="1800" b="0" i="0" u="none" strike="noStrike" dirty="0" err="1">
                          <a:solidFill>
                            <a:schemeClr val="tx1">
                              <a:lumMod val="75000"/>
                              <a:lumOff val="25000"/>
                            </a:schemeClr>
                          </a:solidFill>
                          <a:effectLst/>
                          <a:latin typeface="+mj-lt"/>
                        </a:rPr>
                        <a:t>Ipsum</a:t>
                      </a:r>
                      <a:r>
                        <a:rPr lang="fr-FR" sz="1800" b="0" i="0" u="none" strike="noStrike" dirty="0">
                          <a:solidFill>
                            <a:schemeClr val="tx1">
                              <a:lumMod val="75000"/>
                              <a:lumOff val="25000"/>
                            </a:schemeClr>
                          </a:solidFill>
                          <a:effectLst/>
                          <a:latin typeface="+mj-lt"/>
                        </a:rPr>
                        <a:t> </a:t>
                      </a:r>
                      <a:r>
                        <a:rPr lang="fr-FR" sz="1800" b="0" i="0" u="none" strike="noStrike" noProof="1">
                          <a:solidFill>
                            <a:schemeClr val="tx1">
                              <a:lumMod val="75000"/>
                              <a:lumOff val="25000"/>
                            </a:schemeClr>
                          </a:solidFill>
                          <a:effectLst/>
                          <a:latin typeface="+mj-lt"/>
                        </a:rPr>
                        <a:t>Dolor Sit Amet</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5 000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40 000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670346">
                <a:tc>
                  <a:txBody>
                    <a:bodyPr/>
                    <a:lstStyle/>
                    <a:p>
                      <a:pPr algn="l" rtl="0" fontAlgn="b"/>
                      <a:r>
                        <a:rPr lang="fr-FR" sz="1800" b="0" i="0" u="none" strike="noStrike" noProof="1">
                          <a:solidFill>
                            <a:schemeClr val="tx1">
                              <a:lumMod val="75000"/>
                              <a:lumOff val="25000"/>
                            </a:schemeClr>
                          </a:solidFill>
                          <a:effectLst/>
                          <a:latin typeface="+mj-lt"/>
                        </a:rPr>
                        <a:t>Consectetur Adipiscing Elit</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50 000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400 000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670346">
                <a:tc>
                  <a:txBody>
                    <a:bodyPr/>
                    <a:lstStyle/>
                    <a:p>
                      <a:pPr algn="l" rtl="0" fontAlgn="b"/>
                      <a:r>
                        <a:rPr lang="fr-FR" sz="1800" b="0" i="0" u="none" strike="noStrike" noProof="1">
                          <a:solidFill>
                            <a:schemeClr val="tx1">
                              <a:lumMod val="75000"/>
                              <a:lumOff val="25000"/>
                            </a:schemeClr>
                          </a:solidFill>
                          <a:effectLst/>
                          <a:latin typeface="+mj-lt"/>
                        </a:rPr>
                        <a:t>Etiam Aliquet Eu Mi Quis Lacinia</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500 000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0" i="0" u="none" strike="noStrike" dirty="0">
                          <a:solidFill>
                            <a:schemeClr val="tx1">
                              <a:lumMod val="75000"/>
                              <a:lumOff val="25000"/>
                            </a:schemeClr>
                          </a:solidFill>
                          <a:effectLst/>
                          <a:latin typeface="+mj-lt"/>
                        </a:rPr>
                        <a:t>4 000 000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670346">
                <a:tc>
                  <a:txBody>
                    <a:bodyPr/>
                    <a:lstStyle/>
                    <a:p>
                      <a:pPr algn="l" rtl="0" fontAlgn="b"/>
                      <a:r>
                        <a:rPr lang="fr-FR" sz="1800" b="0" i="0" u="none" strike="noStrike" dirty="0">
                          <a:solidFill>
                            <a:schemeClr val="tx1">
                              <a:lumMod val="75000"/>
                              <a:lumOff val="25000"/>
                            </a:schemeClr>
                          </a:solidFill>
                          <a:effectLst/>
                          <a:latin typeface="+mj-lt"/>
                        </a:rPr>
                        <a:t>TOTAL</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1" i="0" u="none" strike="noStrike" dirty="0">
                          <a:solidFill>
                            <a:schemeClr val="tx1">
                              <a:lumMod val="75000"/>
                              <a:lumOff val="25000"/>
                            </a:schemeClr>
                          </a:solidFill>
                          <a:effectLst/>
                          <a:latin typeface="+mj-lt"/>
                        </a:rPr>
                        <a:t>-1 968 750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b"/>
                      <a:r>
                        <a:rPr lang="fr-FR" sz="1800" b="1" i="0" u="none" strike="noStrike" dirty="0">
                          <a:solidFill>
                            <a:schemeClr val="tx1">
                              <a:lumMod val="75000"/>
                              <a:lumOff val="25000"/>
                            </a:schemeClr>
                          </a:solidFill>
                          <a:effectLst/>
                          <a:latin typeface="+mj-lt"/>
                        </a:rPr>
                        <a:t>-4 800 000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4959351"/>
                  </a:ext>
                </a:extLst>
              </a:tr>
            </a:tbl>
          </a:graphicData>
        </a:graphic>
      </p:graphicFrame>
      <p:sp>
        <p:nvSpPr>
          <p:cNvPr id="4" name="Espace réservé du numéro de diapositive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rtlCol="0"/>
          <a:lstStyle/>
          <a:p>
            <a:pPr rtl="0"/>
            <a:fld id="{058DB212-BFA2-403F-85EF-DFD3FF6D973A}" type="slidenum">
              <a:rPr lang="fr-FR" smtClean="0"/>
              <a:pPr rtl="0"/>
              <a:t>54</a:t>
            </a:fld>
            <a:endParaRPr lang="fr-FR" dirty="0"/>
          </a:p>
        </p:txBody>
      </p:sp>
    </p:spTree>
    <p:extLst>
      <p:ext uri="{BB962C8B-B14F-4D97-AF65-F5344CB8AC3E}">
        <p14:creationId xmlns:p14="http://schemas.microsoft.com/office/powerpoint/2010/main" val="975879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D9CBB752-D2AB-49BF-A7EC-FB5FD5CC2176}"/>
              </a:ext>
            </a:extLst>
          </p:cNvPr>
          <p:cNvSpPr>
            <a:spLocks noGrp="1"/>
          </p:cNvSpPr>
          <p:nvPr>
            <p:ph type="sldNum" sz="quarter" idx="16"/>
          </p:nvPr>
        </p:nvSpPr>
        <p:spPr/>
        <p:txBody>
          <a:bodyPr rtlCol="0"/>
          <a:lstStyle/>
          <a:p>
            <a:pPr rtl="0"/>
            <a:fld id="{058DB212-BFA2-403F-85EF-DFD3FF6D973A}" type="slidenum">
              <a:rPr lang="fr-FR" smtClean="0"/>
              <a:pPr rtl="0"/>
              <a:t>55</a:t>
            </a:fld>
            <a:endParaRPr lang="fr-FR" dirty="0"/>
          </a:p>
        </p:txBody>
      </p:sp>
      <p:pic>
        <p:nvPicPr>
          <p:cNvPr id="9" name="Espace réservé d’image 8" descr="Modèles moléculaires posés sur un tableau périodique des éléments">
            <a:extLst>
              <a:ext uri="{FF2B5EF4-FFF2-40B4-BE49-F238E27FC236}">
                <a16:creationId xmlns:a16="http://schemas.microsoft.com/office/drawing/2014/main" id="{9812572A-BFC7-4244-8347-7FEFB75A0282}"/>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567796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élément multimédia 7" descr="Espace réservé pour une vidéo">
            <a:extLst>
              <a:ext uri="{FF2B5EF4-FFF2-40B4-BE49-F238E27FC236}">
                <a16:creationId xmlns:a16="http://schemas.microsoft.com/office/drawing/2014/main" id="{D058116D-03FD-4833-91E5-8B478E76C1CC}"/>
              </a:ext>
            </a:extLst>
          </p:cNvPr>
          <p:cNvSpPr>
            <a:spLocks noGrp="1"/>
          </p:cNvSpPr>
          <p:nvPr>
            <p:ph type="media" sz="quarter" idx="15"/>
          </p:nvPr>
        </p:nvSpPr>
        <p:spPr/>
        <p:txBody>
          <a:bodyPr/>
          <a:lstStyle/>
          <a:p>
            <a:endParaRPr lang="fr-FR"/>
          </a:p>
        </p:txBody>
      </p:sp>
      <p:sp>
        <p:nvSpPr>
          <p:cNvPr id="4" name="Espace réservé du texte 3">
            <a:extLst>
              <a:ext uri="{FF2B5EF4-FFF2-40B4-BE49-F238E27FC236}">
                <a16:creationId xmlns:a16="http://schemas.microsoft.com/office/drawing/2014/main" id="{7EE74F7E-F9D0-415C-9E3A-A14801E28816}"/>
              </a:ext>
            </a:extLst>
          </p:cNvPr>
          <p:cNvSpPr>
            <a:spLocks noGrp="1"/>
          </p:cNvSpPr>
          <p:nvPr>
            <p:ph type="body" sz="quarter" idx="14"/>
          </p:nvPr>
        </p:nvSpPr>
        <p:spPr/>
        <p:txBody>
          <a:bodyPr rtlCol="0"/>
          <a:lstStyle/>
          <a:p>
            <a:pPr rtl="0"/>
            <a:r>
              <a:rPr lang="fr-FR" dirty="0" err="1"/>
              <a:t>Caption</a:t>
            </a:r>
            <a:r>
              <a:rPr lang="fr-FR" dirty="0"/>
              <a:t> </a:t>
            </a:r>
            <a:r>
              <a:rPr lang="fr-FR" noProof="1"/>
              <a:t>lorem ipsum</a:t>
            </a:r>
          </a:p>
        </p:txBody>
      </p:sp>
      <p:sp>
        <p:nvSpPr>
          <p:cNvPr id="3" name="Espace réservé du numéro de diapositive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rtlCol="0"/>
          <a:lstStyle/>
          <a:p>
            <a:pPr rtl="0"/>
            <a:fld id="{058DB212-BFA2-403F-85EF-DFD3FF6D973A}" type="slidenum">
              <a:rPr lang="fr-FR" smtClean="0"/>
              <a:pPr rtl="0"/>
              <a:t>56</a:t>
            </a:fld>
            <a:endParaRPr lang="fr-FR" dirty="0"/>
          </a:p>
        </p:txBody>
      </p:sp>
    </p:spTree>
    <p:extLst>
      <p:ext uri="{BB962C8B-B14F-4D97-AF65-F5344CB8AC3E}">
        <p14:creationId xmlns:p14="http://schemas.microsoft.com/office/powerpoint/2010/main" val="357646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09C8CAF-97DF-4086-B081-EAFD83FAC05C}"/>
              </a:ext>
            </a:extLst>
          </p:cNvPr>
          <p:cNvSpPr>
            <a:spLocks noGrp="1"/>
          </p:cNvSpPr>
          <p:nvPr>
            <p:ph type="ctrTitle"/>
          </p:nvPr>
        </p:nvSpPr>
        <p:spPr/>
        <p:txBody>
          <a:bodyPr rtlCol="0"/>
          <a:lstStyle/>
          <a:p>
            <a:pPr rtl="0"/>
            <a:r>
              <a:rPr lang="fr-FR" dirty="0"/>
              <a:t>Merci</a:t>
            </a:r>
          </a:p>
        </p:txBody>
      </p:sp>
      <p:sp>
        <p:nvSpPr>
          <p:cNvPr id="4" name="Espace réservé du texte 3">
            <a:extLst>
              <a:ext uri="{FF2B5EF4-FFF2-40B4-BE49-F238E27FC236}">
                <a16:creationId xmlns:a16="http://schemas.microsoft.com/office/drawing/2014/main" id="{72F23033-2528-4D88-8804-06C90619DF85}"/>
              </a:ext>
            </a:extLst>
          </p:cNvPr>
          <p:cNvSpPr>
            <a:spLocks noGrp="1"/>
          </p:cNvSpPr>
          <p:nvPr>
            <p:ph type="body" sz="quarter" idx="11"/>
          </p:nvPr>
        </p:nvSpPr>
        <p:spPr/>
        <p:txBody>
          <a:bodyPr rtlCol="0"/>
          <a:lstStyle/>
          <a:p>
            <a:pPr rtl="0"/>
            <a:r>
              <a:rPr lang="fr-FR" noProof="1"/>
              <a:t>Alexis CAILLY</a:t>
            </a:r>
          </a:p>
        </p:txBody>
      </p:sp>
      <p:pic>
        <p:nvPicPr>
          <p:cNvPr id="18" name="Graphisme 17" descr="Icône d’enveloppe" title="Icône d’e-mail du présentateur">
            <a:extLst>
              <a:ext uri="{FF2B5EF4-FFF2-40B4-BE49-F238E27FC236}">
                <a16:creationId xmlns:a16="http://schemas.microsoft.com/office/drawing/2014/main" id="{6D49048B-2AA4-42B7-9454-4E76924BCC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780097" y="5158124"/>
            <a:ext cx="218900" cy="218900"/>
          </a:xfrm>
          <a:prstGeom prst="rect">
            <a:avLst/>
          </a:prstGeom>
        </p:spPr>
      </p:pic>
      <p:sp>
        <p:nvSpPr>
          <p:cNvPr id="5" name="Espace réservé du texte 4">
            <a:extLst>
              <a:ext uri="{FF2B5EF4-FFF2-40B4-BE49-F238E27FC236}">
                <a16:creationId xmlns:a16="http://schemas.microsoft.com/office/drawing/2014/main" id="{136F567F-B255-41F7-B5B6-1BEB6722D476}"/>
              </a:ext>
            </a:extLst>
          </p:cNvPr>
          <p:cNvSpPr>
            <a:spLocks noGrp="1"/>
          </p:cNvSpPr>
          <p:nvPr>
            <p:ph type="body" sz="quarter" idx="12"/>
          </p:nvPr>
        </p:nvSpPr>
        <p:spPr/>
        <p:txBody>
          <a:bodyPr rtlCol="0"/>
          <a:lstStyle/>
          <a:p>
            <a:pPr rtl="0"/>
            <a:r>
              <a:rPr lang="fr-FR" noProof="1"/>
              <a:t>alexis.cailly@cea.fr</a:t>
            </a:r>
          </a:p>
        </p:txBody>
      </p:sp>
      <p:grpSp>
        <p:nvGrpSpPr>
          <p:cNvPr id="25" name="Groupe 24">
            <a:extLst>
              <a:ext uri="{FF2B5EF4-FFF2-40B4-BE49-F238E27FC236}">
                <a16:creationId xmlns:a16="http://schemas.microsoft.com/office/drawing/2014/main" id="{F0F12597-AABE-455F-AE27-B788519B2040}"/>
              </a:ext>
              <a:ext uri="{C183D7F6-B498-43B3-948B-1728B52AA6E4}">
                <adec:decorative xmlns=""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orme libre : Form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pPr rtl="0"/>
              <a:endParaRPr lang="fr-FR" dirty="0"/>
            </a:p>
          </p:txBody>
        </p:sp>
        <p:sp>
          <p:nvSpPr>
            <p:cNvPr id="16" name="Forme libre : Form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pPr rtl="0"/>
              <a:endParaRPr lang="fr-FR" dirty="0"/>
            </a:p>
          </p:txBody>
        </p:sp>
        <p:sp>
          <p:nvSpPr>
            <p:cNvPr id="20" name="Forme libre : Form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pPr rtl="0"/>
              <a:endParaRPr lang="fr-FR" dirty="0"/>
            </a:p>
          </p:txBody>
        </p:sp>
        <p:sp>
          <p:nvSpPr>
            <p:cNvPr id="21" name="Forme libre : Form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pPr rtl="0"/>
              <a:endParaRPr lang="fr-FR" dirty="0"/>
            </a:p>
          </p:txBody>
        </p:sp>
        <p:sp>
          <p:nvSpPr>
            <p:cNvPr id="22" name="Forme libre : Form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pPr rtl="0"/>
              <a:endParaRPr lang="fr-FR" dirty="0"/>
            </a:p>
          </p:txBody>
        </p:sp>
        <p:sp>
          <p:nvSpPr>
            <p:cNvPr id="23" name="Forme libre : Form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pPr rtl="0"/>
              <a:endParaRPr lang="fr-FR" dirty="0"/>
            </a:p>
          </p:txBody>
        </p:sp>
        <p:sp>
          <p:nvSpPr>
            <p:cNvPr id="24" name="Forme libre : Form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pPr rtl="0"/>
              <a:endParaRPr lang="fr-FR" dirty="0"/>
            </a:p>
          </p:txBody>
        </p:sp>
      </p:grpSp>
      <p:sp>
        <p:nvSpPr>
          <p:cNvPr id="9" name="Graphisme 14" descr="Contour de dinosaur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pPr rtl="0"/>
            <a:endParaRPr lang="fr-FR" dirty="0"/>
          </a:p>
        </p:txBody>
      </p:sp>
      <p:cxnSp>
        <p:nvCxnSpPr>
          <p:cNvPr id="14" name="Connecteur droit 13">
            <a:extLst>
              <a:ext uri="{FF2B5EF4-FFF2-40B4-BE49-F238E27FC236}">
                <a16:creationId xmlns:a16="http://schemas.microsoft.com/office/drawing/2014/main" id="{61DCE69A-183E-4D92-928A-CEE76B9E5241}"/>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Espace réservé d’image 7" descr="Fillette avec couettes levant la main, avec tableau à l’arrière-plan">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a:stretch/>
        </p:blipFill>
        <p:spPr>
          <a:xfrm flipH="1">
            <a:off x="7801097" y="1"/>
            <a:ext cx="4389475" cy="6677644"/>
          </a:xfrm>
        </p:spPr>
      </p:pic>
    </p:spTree>
    <p:extLst>
      <p:ext uri="{BB962C8B-B14F-4D97-AF65-F5344CB8AC3E}">
        <p14:creationId xmlns:p14="http://schemas.microsoft.com/office/powerpoint/2010/main" val="26867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304" y="1422358"/>
            <a:ext cx="8493687" cy="5085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4333318" y="1732506"/>
            <a:ext cx="2718183" cy="2358135"/>
            <a:chOff x="5020010" y="1514843"/>
            <a:chExt cx="2718183"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5" y="1514843"/>
              <a:ext cx="258275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Caméra(s) &amp; optique(s)</a:t>
              </a:r>
            </a:p>
          </p:txBody>
        </p:sp>
      </p:grpSp>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Configuration d’un système de vision industrielle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6</a:t>
            </a:fld>
            <a:endParaRPr lang="fr-FR" dirty="0">
              <a:latin typeface="+mn-lt"/>
            </a:endParaRPr>
          </a:p>
        </p:txBody>
      </p:sp>
      <p:cxnSp>
        <p:nvCxnSpPr>
          <p:cNvPr id="9" name="Connecteur en arc 8"/>
          <p:cNvCxnSpPr>
            <a:stCxn id="19" idx="3"/>
            <a:endCxn id="2054" idx="1"/>
          </p:cNvCxnSpPr>
          <p:nvPr/>
        </p:nvCxnSpPr>
        <p:spPr>
          <a:xfrm>
            <a:off x="2568930" y="2639840"/>
            <a:ext cx="3510574" cy="2166817"/>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285277" y="1461560"/>
            <a:ext cx="2644657" cy="2134980"/>
            <a:chOff x="922971" y="1488590"/>
            <a:chExt cx="2644657" cy="2134980"/>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7694" y="1488590"/>
              <a:ext cx="2569934"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Un grille pain (un objet)</a:t>
              </a:r>
            </a:p>
          </p:txBody>
        </p:sp>
      </p:grpSp>
      <p:grpSp>
        <p:nvGrpSpPr>
          <p:cNvPr id="16" name="Groupe 15"/>
          <p:cNvGrpSpPr/>
          <p:nvPr/>
        </p:nvGrpSpPr>
        <p:grpSpPr>
          <a:xfrm>
            <a:off x="1016157" y="3928306"/>
            <a:ext cx="3040218" cy="2414377"/>
            <a:chOff x="2242545" y="3957043"/>
            <a:chExt cx="3040218"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242545" y="4033314"/>
              <a:ext cx="1415772"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Eclairage(s)</a:t>
              </a:r>
            </a:p>
          </p:txBody>
        </p:sp>
      </p:grpSp>
      <p:pic>
        <p:nvPicPr>
          <p:cNvPr id="8" name="Image 7"/>
          <p:cNvPicPr>
            <a:picLocks noChangeAspect="1"/>
          </p:cNvPicPr>
          <p:nvPr/>
        </p:nvPicPr>
        <p:blipFill rotWithShape="1">
          <a:blip r:embed="rId12">
            <a:extLst>
              <a:ext uri="{28A0092B-C50C-407E-A947-70E740481C1C}">
                <a14:useLocalDpi xmlns:a14="http://schemas.microsoft.com/office/drawing/2010/main" val="0"/>
              </a:ext>
            </a:extLst>
          </a:blip>
          <a:srcRect t="24598"/>
          <a:stretch/>
        </p:blipFill>
        <p:spPr>
          <a:xfrm>
            <a:off x="9692505" y="4588625"/>
            <a:ext cx="2200695" cy="1764489"/>
          </a:xfrm>
          <a:prstGeom prst="rect">
            <a:avLst/>
          </a:prstGeom>
        </p:spPr>
      </p:pic>
      <p:cxnSp>
        <p:nvCxnSpPr>
          <p:cNvPr id="33" name="Connecteur en arc 32"/>
          <p:cNvCxnSpPr>
            <a:stCxn id="2054" idx="3"/>
            <a:endCxn id="2066" idx="1"/>
          </p:cNvCxnSpPr>
          <p:nvPr/>
        </p:nvCxnSpPr>
        <p:spPr>
          <a:xfrm flipV="1">
            <a:off x="7857930" y="2741419"/>
            <a:ext cx="1304591" cy="2065238"/>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p:cNvCxnSpPr>
            <a:stCxn id="2054" idx="3"/>
            <a:endCxn id="8" idx="1"/>
          </p:cNvCxnSpPr>
          <p:nvPr/>
        </p:nvCxnSpPr>
        <p:spPr>
          <a:xfrm>
            <a:off x="7857930" y="4806657"/>
            <a:ext cx="1834575" cy="664213"/>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67" name="Groupe 2066"/>
          <p:cNvGrpSpPr/>
          <p:nvPr/>
        </p:nvGrpSpPr>
        <p:grpSpPr>
          <a:xfrm>
            <a:off x="9162521" y="435359"/>
            <a:ext cx="2518638" cy="3102598"/>
            <a:chOff x="9162521" y="435359"/>
            <a:chExt cx="2518638" cy="3102598"/>
          </a:xfrm>
        </p:grpSpPr>
        <p:pic>
          <p:nvPicPr>
            <p:cNvPr id="2066"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7" name="Imag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8" name="ZoneTexte 47"/>
            <p:cNvSpPr txBox="1"/>
            <p:nvPr/>
          </p:nvSpPr>
          <p:spPr>
            <a:xfrm>
              <a:off x="9162521" y="435359"/>
              <a:ext cx="2518638" cy="646331"/>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Moniteurs</a:t>
              </a:r>
            </a:p>
            <a:p>
              <a:r>
                <a:rPr lang="fr-FR" dirty="0">
                  <a:latin typeface="Arial" panose="020B0604020202020204" pitchFamily="34" charset="0"/>
                  <a:cs typeface="Arial" panose="020B0604020202020204" pitchFamily="34" charset="0"/>
                </a:rPr>
                <a:t>Ingénieurs productions</a:t>
              </a:r>
            </a:p>
          </p:txBody>
        </p:sp>
      </p:grpSp>
      <p:sp>
        <p:nvSpPr>
          <p:cNvPr id="2062" name="Rectangle 2061"/>
          <p:cNvSpPr/>
          <p:nvPr/>
        </p:nvSpPr>
        <p:spPr>
          <a:xfrm>
            <a:off x="9534894" y="4315267"/>
            <a:ext cx="2198102"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Robots / Automates</a:t>
            </a:r>
          </a:p>
        </p:txBody>
      </p:sp>
      <p:grpSp>
        <p:nvGrpSpPr>
          <p:cNvPr id="12" name="Groupe 11"/>
          <p:cNvGrpSpPr/>
          <p:nvPr/>
        </p:nvGrpSpPr>
        <p:grpSpPr>
          <a:xfrm>
            <a:off x="5741928" y="4478537"/>
            <a:ext cx="2852063" cy="1719899"/>
            <a:chOff x="5741928" y="4478537"/>
            <a:chExt cx="2852063" cy="1719899"/>
          </a:xfrm>
        </p:grpSpPr>
        <p:grpSp>
          <p:nvGrpSpPr>
            <p:cNvPr id="14" name="Groupe 13"/>
            <p:cNvGrpSpPr/>
            <p:nvPr/>
          </p:nvGrpSpPr>
          <p:grpSpPr>
            <a:xfrm>
              <a:off x="5741928" y="4478537"/>
              <a:ext cx="2852063" cy="1719899"/>
              <a:chOff x="7682152" y="3287881"/>
              <a:chExt cx="2852063" cy="1719899"/>
            </a:xfrm>
          </p:grpSpPr>
          <p:grpSp>
            <p:nvGrpSpPr>
              <p:cNvPr id="2057" name="Groupe 2056"/>
              <p:cNvGrpSpPr/>
              <p:nvPr/>
            </p:nvGrpSpPr>
            <p:grpSpPr>
              <a:xfrm>
                <a:off x="8019728" y="3287881"/>
                <a:ext cx="1778426" cy="1224695"/>
                <a:chOff x="8689591" y="2618913"/>
                <a:chExt cx="1778426" cy="1224695"/>
              </a:xfrm>
            </p:grpSpPr>
            <p:pic>
              <p:nvPicPr>
                <p:cNvPr id="2054" name="Picture 6" descr="https://m.media-amazon.com/images/I/61kil9s3LQL._AC_UF1000,1000_QL80_.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9591" y="2618913"/>
                  <a:ext cx="1778426" cy="656239"/>
                </a:xfrm>
                <a:prstGeom prst="rect">
                  <a:avLst/>
                </a:prstGeom>
                <a:noFill/>
                <a:extLst>
                  <a:ext uri="{909E8E84-426E-40DD-AFC4-6F175D3DCCD1}">
                    <a14:hiddenFill xmlns:a14="http://schemas.microsoft.com/office/drawing/2010/main">
                      <a:solidFill>
                        <a:srgbClr val="FFFFFF"/>
                      </a:solidFill>
                    </a14:hiddenFill>
                  </a:ext>
                </a:extLst>
              </p:spPr>
            </p:pic>
            <p:pic>
              <p:nvPicPr>
                <p:cNvPr id="2048" name="Image 20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3238" y="3257846"/>
                  <a:ext cx="585762" cy="585762"/>
                </a:xfrm>
                <a:prstGeom prst="rect">
                  <a:avLst/>
                </a:prstGeom>
              </p:spPr>
            </p:pic>
            <p:pic>
              <p:nvPicPr>
                <p:cNvPr id="2056" name="Picture 8" descr="Formation Langage PYTHON - AURIA Organisme de formati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98357" y="3343781"/>
                  <a:ext cx="669660" cy="376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ZoneTexte 26"/>
              <p:cNvSpPr txBox="1"/>
              <p:nvPr/>
            </p:nvSpPr>
            <p:spPr>
              <a:xfrm>
                <a:off x="7682152" y="4453782"/>
                <a:ext cx="2852063" cy="553998"/>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Interprétation des images.</a:t>
                </a:r>
              </a:p>
              <a:p>
                <a:r>
                  <a:rPr lang="fr-FR" sz="1200" dirty="0">
                    <a:latin typeface="Arial" panose="020B0604020202020204" pitchFamily="34" charset="0"/>
                    <a:cs typeface="Arial" panose="020B0604020202020204" pitchFamily="34" charset="0"/>
                  </a:rPr>
                  <a:t>(logiciels, algorithmes, calculs, etc..)</a:t>
                </a:r>
              </a:p>
            </p:txBody>
          </p:sp>
        </p:grpSp>
        <p:pic>
          <p:nvPicPr>
            <p:cNvPr id="11" name="Picture 4" descr="C++ — Wikipédi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1916" y="5199559"/>
              <a:ext cx="308960" cy="34732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ZoneTexte 40"/>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259514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7</a:t>
            </a:fld>
            <a:endParaRPr lang="fr-FR" dirty="0">
              <a:latin typeface="+mn-lt"/>
            </a:endParaRPr>
          </a:p>
        </p:txBody>
      </p:sp>
      <p:grpSp>
        <p:nvGrpSpPr>
          <p:cNvPr id="10" name="Groupe 9"/>
          <p:cNvGrpSpPr/>
          <p:nvPr/>
        </p:nvGrpSpPr>
        <p:grpSpPr>
          <a:xfrm>
            <a:off x="191193" y="2211184"/>
            <a:ext cx="4475571" cy="3091723"/>
            <a:chOff x="285277" y="1532429"/>
            <a:chExt cx="7229499" cy="4810254"/>
          </a:xfrm>
        </p:grpSpPr>
        <p:cxnSp>
          <p:nvCxnSpPr>
            <p:cNvPr id="9" name="Connecteur en arc 8"/>
            <p:cNvCxnSpPr>
              <a:endCxn id="2054" idx="1"/>
            </p:cNvCxnSpPr>
            <p:nvPr/>
          </p:nvCxnSpPr>
          <p:spPr>
            <a:xfrm>
              <a:off x="1899555" y="2868693"/>
              <a:ext cx="3836794" cy="3050718"/>
            </a:xfrm>
            <a:prstGeom prst="curvedConnector3">
              <a:avLst>
                <a:gd name="adj1" fmla="val 6918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1153105" y="3928306"/>
              <a:ext cx="2903270" cy="2414377"/>
              <a:chOff x="2379493" y="3957043"/>
              <a:chExt cx="2903270"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655093" y="5206859"/>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736349" y="4675326"/>
              <a:ext cx="1778427" cy="1572203"/>
              <a:chOff x="7540913" y="4277565"/>
              <a:chExt cx="1778427" cy="1572203"/>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0913" y="5193531"/>
                <a:ext cx="1778427"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540913" y="4277565"/>
                <a:ext cx="1768745"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grpSp>
        <p:nvGrpSpPr>
          <p:cNvPr id="39" name="Groupe 38"/>
          <p:cNvGrpSpPr/>
          <p:nvPr/>
        </p:nvGrpSpPr>
        <p:grpSpPr>
          <a:xfrm>
            <a:off x="4895955" y="1202105"/>
            <a:ext cx="1850201" cy="2414474"/>
            <a:chOff x="9162521" y="435359"/>
            <a:chExt cx="2431879" cy="3102598"/>
          </a:xfrm>
        </p:grpSpPr>
        <p:pic>
          <p:nvPicPr>
            <p:cNvPr id="40" name="Picture 2" descr="https://br.omega.com/omegaFilesUK/auto/images/G3_HMI310_l.jpg"/>
            <p:cNvPicPr>
              <a:picLocks noChangeAspect="1" noChangeArrowheads="1"/>
            </p:cNvPicPr>
            <p:nvPr/>
          </p:nvPicPr>
          <p:blipFill rotWithShape="1">
            <a:blip r:embed="rId13">
              <a:extLst>
                <a:ext uri="{28A0092B-C50C-407E-A947-70E740481C1C}">
                  <a14:useLocalDpi xmlns:a14="http://schemas.microsoft.com/office/drawing/2010/main" val="0"/>
                </a:ext>
              </a:extLst>
            </a:blip>
            <a:srcRect l="11880" t="18297" r="15587" b="19000"/>
            <a:stretch/>
          </p:blipFill>
          <p:spPr bwMode="auto">
            <a:xfrm>
              <a:off x="9162521" y="1944881"/>
              <a:ext cx="2431879" cy="1593076"/>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2014" y="1097285"/>
              <a:ext cx="851861" cy="851861"/>
            </a:xfrm>
            <a:prstGeom prst="rect">
              <a:avLst/>
            </a:prstGeom>
          </p:spPr>
        </p:pic>
        <p:pic>
          <p:nvPicPr>
            <p:cNvPr id="42" name="Imag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10293875" y="1113594"/>
              <a:ext cx="819245" cy="819245"/>
            </a:xfrm>
            <a:prstGeom prst="rect">
              <a:avLst/>
            </a:prstGeom>
          </p:spPr>
        </p:pic>
        <p:sp>
          <p:nvSpPr>
            <p:cNvPr id="43" name="ZoneTexte 42"/>
            <p:cNvSpPr txBox="1"/>
            <p:nvPr/>
          </p:nvSpPr>
          <p:spPr>
            <a:xfrm>
              <a:off x="9162521" y="435359"/>
              <a:ext cx="2280158" cy="59323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Moniteurs</a:t>
              </a:r>
            </a:p>
            <a:p>
              <a:r>
                <a:rPr lang="fr-FR" sz="1200" dirty="0">
                  <a:latin typeface="Arial" panose="020B0604020202020204" pitchFamily="34" charset="0"/>
                  <a:cs typeface="Arial" panose="020B0604020202020204" pitchFamily="34" charset="0"/>
                </a:rPr>
                <a:t>Ingénieurs productions</a:t>
              </a:r>
            </a:p>
          </p:txBody>
        </p:sp>
      </p:grpSp>
      <p:cxnSp>
        <p:nvCxnSpPr>
          <p:cNvPr id="44" name="Connecteur en arc 43"/>
          <p:cNvCxnSpPr>
            <a:stCxn id="2054" idx="3"/>
            <a:endCxn id="40" idx="2"/>
          </p:cNvCxnSpPr>
          <p:nvPr/>
        </p:nvCxnSpPr>
        <p:spPr>
          <a:xfrm flipV="1">
            <a:off x="4666764" y="3616579"/>
            <a:ext cx="1154292" cy="1414276"/>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a:off x="7037523" y="931477"/>
            <a:ext cx="5064010" cy="5212769"/>
            <a:chOff x="7037523" y="931477"/>
            <a:chExt cx="5064010" cy="5212769"/>
          </a:xfrm>
        </p:grpSpPr>
        <p:cxnSp>
          <p:nvCxnSpPr>
            <p:cNvPr id="49" name="Connecteur droit 4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037523" y="1435152"/>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16"/>
            <a:srcRect l="6884"/>
            <a:stretch/>
          </p:blipFill>
          <p:spPr>
            <a:xfrm>
              <a:off x="7060145" y="931477"/>
              <a:ext cx="5041388" cy="5212769"/>
            </a:xfrm>
            <a:prstGeom prst="rect">
              <a:avLst/>
            </a:prstGeom>
          </p:spPr>
        </p:pic>
      </p:grpSp>
      <p:sp>
        <p:nvSpPr>
          <p:cNvPr id="45" name="Rectangle 44"/>
          <p:cNvSpPr/>
          <p:nvPr/>
        </p:nvSpPr>
        <p:spPr>
          <a:xfrm>
            <a:off x="100304" y="2118886"/>
            <a:ext cx="4686107" cy="34096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Tree>
    <p:extLst>
      <p:ext uri="{BB962C8B-B14F-4D97-AF65-F5344CB8AC3E}">
        <p14:creationId xmlns:p14="http://schemas.microsoft.com/office/powerpoint/2010/main" val="303644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 – Entrées / sorties</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Exemple de configuration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8</a:t>
            </a:fld>
            <a:endParaRPr lang="fr-FR" dirty="0">
              <a:latin typeface="+mn-lt"/>
            </a:endParaRPr>
          </a:p>
        </p:txBody>
      </p:sp>
      <p:grpSp>
        <p:nvGrpSpPr>
          <p:cNvPr id="10" name="Groupe 9"/>
          <p:cNvGrpSpPr/>
          <p:nvPr/>
        </p:nvGrpSpPr>
        <p:grpSpPr>
          <a:xfrm>
            <a:off x="191193" y="2211184"/>
            <a:ext cx="4573293" cy="3091723"/>
            <a:chOff x="285277" y="1532429"/>
            <a:chExt cx="7387352" cy="4810254"/>
          </a:xfrm>
        </p:grpSpPr>
        <p:cxnSp>
          <p:nvCxnSpPr>
            <p:cNvPr id="9" name="Connecteur en arc 8"/>
            <p:cNvCxnSpPr>
              <a:endCxn id="2054" idx="1"/>
            </p:cNvCxnSpPr>
            <p:nvPr/>
          </p:nvCxnSpPr>
          <p:spPr>
            <a:xfrm>
              <a:off x="1844771" y="2863428"/>
              <a:ext cx="3836794" cy="3050718"/>
            </a:xfrm>
            <a:prstGeom prst="curvedConnector3">
              <a:avLst>
                <a:gd name="adj1" fmla="val 7548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962551" y="1625249"/>
              <a:ext cx="3010145" cy="2358135"/>
              <a:chOff x="5020010" y="1514843"/>
              <a:chExt cx="3010145" cy="2358135"/>
            </a:xfrm>
          </p:grpSpPr>
          <p:grpSp>
            <p:nvGrpSpPr>
              <p:cNvPr id="2053" name="Groupe 2052"/>
              <p:cNvGrpSpPr/>
              <p:nvPr/>
            </p:nvGrpSpPr>
            <p:grpSpPr>
              <a:xfrm>
                <a:off x="5020010" y="1784243"/>
                <a:ext cx="2608226" cy="2088735"/>
                <a:chOff x="4360670" y="3324505"/>
                <a:chExt cx="2608226" cy="2088735"/>
              </a:xfrm>
            </p:grpSpPr>
            <p:pic>
              <p:nvPicPr>
                <p:cNvPr id="24" name="Image 23"/>
                <p:cNvPicPr>
                  <a:picLocks noChangeAspect="1"/>
                </p:cNvPicPr>
                <p:nvPr/>
              </p:nvPicPr>
              <p:blipFill>
                <a:blip r:embed="rId3"/>
                <a:stretch>
                  <a:fillRect/>
                </a:stretch>
              </p:blipFill>
              <p:spPr>
                <a:xfrm>
                  <a:off x="4360670" y="3324505"/>
                  <a:ext cx="1462746" cy="1262752"/>
                </a:xfrm>
                <a:prstGeom prst="rect">
                  <a:avLst/>
                </a:prstGeom>
              </p:spPr>
            </p:pic>
            <p:pic>
              <p:nvPicPr>
                <p:cNvPr id="25" name="Image 24"/>
                <p:cNvPicPr>
                  <a:picLocks noChangeAspect="1"/>
                </p:cNvPicPr>
                <p:nvPr/>
              </p:nvPicPr>
              <p:blipFill>
                <a:blip r:embed="rId4"/>
                <a:stretch>
                  <a:fillRect/>
                </a:stretch>
              </p:blipFill>
              <p:spPr>
                <a:xfrm>
                  <a:off x="5801914" y="3374737"/>
                  <a:ext cx="1166982" cy="961044"/>
                </a:xfrm>
                <a:prstGeom prst="rect">
                  <a:avLst/>
                </a:prstGeom>
              </p:spPr>
            </p:pic>
            <p:pic>
              <p:nvPicPr>
                <p:cNvPr id="26" name="Image 25"/>
                <p:cNvPicPr>
                  <a:picLocks noChangeAspect="1"/>
                </p:cNvPicPr>
                <p:nvPr/>
              </p:nvPicPr>
              <p:blipFill>
                <a:blip r:embed="rId5"/>
                <a:stretch>
                  <a:fillRect/>
                </a:stretch>
              </p:blipFill>
              <p:spPr>
                <a:xfrm>
                  <a:off x="5401336" y="4562202"/>
                  <a:ext cx="1192592" cy="851038"/>
                </a:xfrm>
                <a:prstGeom prst="rect">
                  <a:avLst/>
                </a:prstGeom>
              </p:spPr>
            </p:pic>
          </p:grpSp>
          <p:sp>
            <p:nvSpPr>
              <p:cNvPr id="4" name="ZoneTexte 3"/>
              <p:cNvSpPr txBox="1"/>
              <p:nvPr/>
            </p:nvSpPr>
            <p:spPr>
              <a:xfrm>
                <a:off x="5155436" y="1514843"/>
                <a:ext cx="2874719"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Caméra(s) &amp; optique(s)</a:t>
                </a:r>
              </a:p>
            </p:txBody>
          </p:sp>
        </p:grpSp>
        <p:grpSp>
          <p:nvGrpSpPr>
            <p:cNvPr id="18" name="Groupe 17"/>
            <p:cNvGrpSpPr/>
            <p:nvPr/>
          </p:nvGrpSpPr>
          <p:grpSpPr>
            <a:xfrm>
              <a:off x="285277" y="1532429"/>
              <a:ext cx="2582337" cy="2064111"/>
              <a:chOff x="922971" y="1559459"/>
              <a:chExt cx="2582337" cy="2064111"/>
            </a:xfrm>
          </p:grpSpPr>
          <p:pic>
            <p:nvPicPr>
              <p:cNvPr id="19" name="Image 18"/>
              <p:cNvPicPr>
                <a:picLocks noChangeAspect="1"/>
              </p:cNvPicPr>
              <p:nvPr/>
            </p:nvPicPr>
            <p:blipFill>
              <a:blip r:embed="rId6"/>
              <a:stretch>
                <a:fillRect/>
              </a:stretch>
            </p:blipFill>
            <p:spPr>
              <a:xfrm>
                <a:off x="922971" y="1710169"/>
                <a:ext cx="2283653" cy="1913401"/>
              </a:xfrm>
              <a:prstGeom prst="rect">
                <a:avLst/>
              </a:prstGeom>
            </p:spPr>
          </p:pic>
          <p:sp>
            <p:nvSpPr>
              <p:cNvPr id="22" name="ZoneTexte 21"/>
              <p:cNvSpPr txBox="1"/>
              <p:nvPr/>
            </p:nvSpPr>
            <p:spPr>
              <a:xfrm>
                <a:off x="993100" y="1559459"/>
                <a:ext cx="2512208"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Un grille pain (objet)</a:t>
                </a:r>
              </a:p>
            </p:txBody>
          </p:sp>
        </p:grpSp>
        <p:grpSp>
          <p:nvGrpSpPr>
            <p:cNvPr id="16" name="Groupe 15"/>
            <p:cNvGrpSpPr/>
            <p:nvPr/>
          </p:nvGrpSpPr>
          <p:grpSpPr>
            <a:xfrm>
              <a:off x="784948" y="3928306"/>
              <a:ext cx="3271427" cy="2414377"/>
              <a:chOff x="2011336" y="3957043"/>
              <a:chExt cx="3271427" cy="2414377"/>
            </a:xfrm>
          </p:grpSpPr>
          <p:grpSp>
            <p:nvGrpSpPr>
              <p:cNvPr id="2051" name="Groupe 2050"/>
              <p:cNvGrpSpPr/>
              <p:nvPr/>
            </p:nvGrpSpPr>
            <p:grpSpPr>
              <a:xfrm>
                <a:off x="2379493" y="3957043"/>
                <a:ext cx="2903270" cy="2414377"/>
                <a:chOff x="285423" y="4249833"/>
                <a:chExt cx="2903270" cy="2414377"/>
              </a:xfrm>
            </p:grpSpPr>
            <p:pic>
              <p:nvPicPr>
                <p:cNvPr id="2058" name="Picture 10" descr="Ruban LED Couleur Décoratif | Fabricant LED depuis 20 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675" y="4312764"/>
                  <a:ext cx="1108468" cy="1255564"/>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p:nvPicPr>
              <p:blipFill>
                <a:blip r:embed="rId8"/>
                <a:stretch>
                  <a:fillRect/>
                </a:stretch>
              </p:blipFill>
              <p:spPr>
                <a:xfrm>
                  <a:off x="815690" y="5601435"/>
                  <a:ext cx="1062775" cy="1062775"/>
                </a:xfrm>
                <a:prstGeom prst="rect">
                  <a:avLst/>
                </a:prstGeom>
              </p:spPr>
            </p:pic>
            <p:pic>
              <p:nvPicPr>
                <p:cNvPr id="2060" name="Picture 12" descr="Ruban LED Couleur Décoratif | Fabricant LED depuis 20 ans"/>
                <p:cNvPicPr>
                  <a:picLocks noChangeAspect="1" noChangeArrowheads="1"/>
                </p:cNvPicPr>
                <p:nvPr/>
              </p:nvPicPr>
              <p:blipFill rotWithShape="1">
                <a:blip r:embed="rId9">
                  <a:extLst>
                    <a:ext uri="{28A0092B-C50C-407E-A947-70E740481C1C}">
                      <a14:useLocalDpi xmlns:a14="http://schemas.microsoft.com/office/drawing/2010/main" val="0"/>
                    </a:ext>
                  </a:extLst>
                </a:blip>
                <a:srcRect b="7329"/>
                <a:stretch/>
              </p:blipFill>
              <p:spPr bwMode="auto">
                <a:xfrm>
                  <a:off x="2080225" y="5500671"/>
                  <a:ext cx="1108468" cy="116353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p:cNvPicPr>
                  <a:picLocks noChangeAspect="1"/>
                </p:cNvPicPr>
                <p:nvPr/>
              </p:nvPicPr>
              <p:blipFill>
                <a:blip r:embed="rId10"/>
                <a:stretch>
                  <a:fillRect/>
                </a:stretch>
              </p:blipFill>
              <p:spPr>
                <a:xfrm flipH="1">
                  <a:off x="1566797" y="4249833"/>
                  <a:ext cx="490409" cy="791418"/>
                </a:xfrm>
                <a:prstGeom prst="rect">
                  <a:avLst/>
                </a:prstGeom>
              </p:spPr>
            </p:pic>
            <p:pic>
              <p:nvPicPr>
                <p:cNvPr id="2052" name="Picture 4" descr="Soleil PNG Images, 130000+ Ressources graphiques pour le téléchargement  lib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23" y="4708232"/>
                  <a:ext cx="1717675" cy="9661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p:cNvSpPr txBox="1"/>
              <p:nvPr/>
            </p:nvSpPr>
            <p:spPr>
              <a:xfrm>
                <a:off x="2011336" y="4012122"/>
                <a:ext cx="1618874" cy="43096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Eclairage(s)</a:t>
                </a:r>
              </a:p>
            </p:txBody>
          </p:sp>
        </p:grpSp>
        <p:grpSp>
          <p:nvGrpSpPr>
            <p:cNvPr id="14" name="Groupe 13"/>
            <p:cNvGrpSpPr/>
            <p:nvPr/>
          </p:nvGrpSpPr>
          <p:grpSpPr>
            <a:xfrm>
              <a:off x="5679015" y="4883399"/>
              <a:ext cx="1993614" cy="1358865"/>
              <a:chOff x="7483579" y="4485638"/>
              <a:chExt cx="1993614" cy="1358865"/>
            </a:xfrm>
          </p:grpSpPr>
          <p:pic>
            <p:nvPicPr>
              <p:cNvPr id="2054" name="Picture 6" descr="https://m.media-amazon.com/images/I/61kil9s3LQL._AC_UF1000,1000_QL80_.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6130" y="5188266"/>
                <a:ext cx="1778426" cy="656237"/>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7483579" y="4485638"/>
                <a:ext cx="1993614" cy="71828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Interprétation des images</a:t>
                </a:r>
              </a:p>
            </p:txBody>
          </p:sp>
        </p:grpSp>
      </p:grpSp>
      <p:cxnSp>
        <p:nvCxnSpPr>
          <p:cNvPr id="45" name="Connecteur en arc 44"/>
          <p:cNvCxnSpPr>
            <a:stCxn id="3076" idx="1"/>
            <a:endCxn id="4" idx="0"/>
          </p:cNvCxnSpPr>
          <p:nvPr/>
        </p:nvCxnSpPr>
        <p:spPr>
          <a:xfrm rot="10800000" flipV="1">
            <a:off x="3441352" y="1460225"/>
            <a:ext cx="1296652" cy="810617"/>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anasonic EX-L212-P Ultra Compact Self Contained Thru-Beam Laser Senso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38004" y="814423"/>
            <a:ext cx="1291606" cy="12916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p:cNvSpPr txBox="1"/>
          <p:nvPr/>
        </p:nvSpPr>
        <p:spPr>
          <a:xfrm>
            <a:off x="3947404" y="963347"/>
            <a:ext cx="1370888"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Capteurs / trigger</a:t>
            </a:r>
          </a:p>
        </p:txBody>
      </p:sp>
      <p:pic>
        <p:nvPicPr>
          <p:cNvPr id="2049" name="Image 20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2260" y="5528540"/>
            <a:ext cx="1013254" cy="1013254"/>
          </a:xfrm>
          <a:prstGeom prst="rect">
            <a:avLst/>
          </a:prstGeom>
        </p:spPr>
      </p:pic>
      <p:sp>
        <p:nvSpPr>
          <p:cNvPr id="54" name="ZoneTexte 53"/>
          <p:cNvSpPr txBox="1"/>
          <p:nvPr/>
        </p:nvSpPr>
        <p:spPr>
          <a:xfrm>
            <a:off x="5570190" y="4961365"/>
            <a:ext cx="918841" cy="276999"/>
          </a:xfrm>
          <a:prstGeom prst="rect">
            <a:avLst/>
          </a:prstGeom>
          <a:noFill/>
        </p:spPr>
        <p:txBody>
          <a:bodyPr wrap="none" rtlCol="0">
            <a:spAutoFit/>
          </a:bodyPr>
          <a:lstStyle/>
          <a:p>
            <a:r>
              <a:rPr lang="fr-FR" sz="1200" dirty="0">
                <a:latin typeface="Arial" panose="020B0604020202020204" pitchFamily="34" charset="0"/>
                <a:cs typeface="Arial" panose="020B0604020202020204" pitchFamily="34" charset="0"/>
              </a:rPr>
              <a:t>Automates</a:t>
            </a:r>
          </a:p>
        </p:txBody>
      </p:sp>
      <p:cxnSp>
        <p:nvCxnSpPr>
          <p:cNvPr id="55" name="Connecteur en arc 54"/>
          <p:cNvCxnSpPr>
            <a:stCxn id="2054" idx="3"/>
            <a:endCxn id="2049" idx="0"/>
          </p:cNvCxnSpPr>
          <p:nvPr/>
        </p:nvCxnSpPr>
        <p:spPr>
          <a:xfrm>
            <a:off x="4632848" y="5027471"/>
            <a:ext cx="1116039" cy="501069"/>
          </a:xfrm>
          <a:prstGeom prst="curvedConnector2">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6510091" y="1390294"/>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Connecteur en arc 37"/>
          <p:cNvCxnSpPr>
            <a:stCxn id="3076" idx="2"/>
            <a:endCxn id="27" idx="0"/>
          </p:cNvCxnSpPr>
          <p:nvPr/>
        </p:nvCxnSpPr>
        <p:spPr>
          <a:xfrm rot="5400000">
            <a:off x="3636128" y="2617294"/>
            <a:ext cx="2258944" cy="1236415"/>
          </a:xfrm>
          <a:prstGeom prst="curvedConnector3">
            <a:avLst>
              <a:gd name="adj1" fmla="val 5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s://www.cognex.com/library/media/intro-topics/intro-to-machine-vision/intro_mv_figure1_750px.jpg?sc_lang=fr-fr&amp;h=434&amp;w=750&amp;la=fr-FR&amp;hash=1AD4472B3C69365E5CCA9B02C5B1AFCC"/>
          <p:cNvPicPr>
            <a:picLocks noChangeAspect="1" noChangeArrowheads="1"/>
          </p:cNvPicPr>
          <p:nvPr/>
        </p:nvPicPr>
        <p:blipFill rotWithShape="1">
          <a:blip r:embed="rId15">
            <a:extLst>
              <a:ext uri="{28A0092B-C50C-407E-A947-70E740481C1C}">
                <a14:useLocalDpi xmlns:a14="http://schemas.microsoft.com/office/drawing/2010/main" val="0"/>
              </a:ext>
            </a:extLst>
          </a:blip>
          <a:srcRect l="1866" r="-1"/>
          <a:stretch/>
        </p:blipFill>
        <p:spPr bwMode="auto">
          <a:xfrm>
            <a:off x="6688729" y="1157557"/>
            <a:ext cx="5429385" cy="320216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6" name="Rectangle 5">
            <a:extLst>
              <a:ext uri="{FF2B5EF4-FFF2-40B4-BE49-F238E27FC236}">
                <a16:creationId xmlns:a16="http://schemas.microsoft.com/office/drawing/2014/main" id="{615D9C0D-7DC9-A3AC-9D7B-4AEBF81C973B}"/>
              </a:ext>
            </a:extLst>
          </p:cNvPr>
          <p:cNvSpPr/>
          <p:nvPr/>
        </p:nvSpPr>
        <p:spPr>
          <a:xfrm>
            <a:off x="6875170" y="492898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3663294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fr-FR" dirty="0"/>
              <a:t>Vision industrielle</a:t>
            </a:r>
          </a:p>
        </p:txBody>
      </p:sp>
      <p:sp>
        <p:nvSpPr>
          <p:cNvPr id="3" name="Espace réservé du texte 2">
            <a:extLst>
              <a:ext uri="{FF2B5EF4-FFF2-40B4-BE49-F238E27FC236}">
                <a16:creationId xmlns:a16="http://schemas.microsoft.com/office/drawing/2014/main" id="{348A36BD-3D0C-42D5-A5D3-CE11F484185A}"/>
              </a:ext>
            </a:extLst>
          </p:cNvPr>
          <p:cNvSpPr>
            <a:spLocks noGrp="1"/>
          </p:cNvSpPr>
          <p:nvPr>
            <p:ph type="body" sz="quarter" idx="12"/>
          </p:nvPr>
        </p:nvSpPr>
        <p:spPr>
          <a:xfrm>
            <a:off x="360000" y="1009713"/>
            <a:ext cx="6992937" cy="1748925"/>
          </a:xfrm>
        </p:spPr>
        <p:txBody>
          <a:bodyPr rtlCol="0"/>
          <a:lstStyle/>
          <a:p>
            <a:pPr algn="just" rtl="0"/>
            <a:r>
              <a:rPr lang="fr-FR" u="sng" noProof="1"/>
              <a:t>Récapitulatif :</a:t>
            </a:r>
          </a:p>
          <a:p>
            <a:pPr algn="just" rtl="0"/>
            <a:endParaRPr lang="fr-FR" noProof="1"/>
          </a:p>
        </p:txBody>
      </p:sp>
      <p:sp>
        <p:nvSpPr>
          <p:cNvPr id="5" name="Espace réservé du numéro de diapositive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fr-FR" smtClean="0">
                <a:latin typeface="+mn-lt"/>
              </a:rPr>
              <a:pPr rtl="0"/>
              <a:t>9</a:t>
            </a:fld>
            <a:endParaRPr lang="fr-FR" dirty="0">
              <a:latin typeface="+mn-lt"/>
            </a:endParaRPr>
          </a:p>
        </p:txBody>
      </p:sp>
      <p:pic>
        <p:nvPicPr>
          <p:cNvPr id="4098" name="Picture 2" descr="https://www.sca.co.rs/wp-content/uploads/2020/04/3d-vision-figure-reconstru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4" y="1679253"/>
            <a:ext cx="7036444" cy="461278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0" y="6619195"/>
            <a:ext cx="6444943" cy="261610"/>
          </a:xfrm>
          <a:prstGeom prst="rect">
            <a:avLst/>
          </a:prstGeom>
          <a:noFill/>
        </p:spPr>
        <p:txBody>
          <a:bodyPr wrap="square" rtlCol="0">
            <a:spAutoFit/>
          </a:bodyPr>
          <a:lstStyle/>
          <a:p>
            <a:r>
              <a:rPr lang="fr-FR" sz="1100" dirty="0">
                <a:solidFill>
                  <a:schemeClr val="bg1"/>
                </a:solidFill>
                <a:latin typeface="Arial" panose="020B0604020202020204" pitchFamily="34" charset="0"/>
                <a:cs typeface="Arial" panose="020B0604020202020204" pitchFamily="34" charset="0"/>
              </a:rPr>
              <a:t>1 - Introduction – Configuration d’un système de vision industrielle</a:t>
            </a:r>
          </a:p>
        </p:txBody>
      </p:sp>
      <p:sp>
        <p:nvSpPr>
          <p:cNvPr id="8" name="Rectangle 7"/>
          <p:cNvSpPr/>
          <p:nvPr/>
        </p:nvSpPr>
        <p:spPr>
          <a:xfrm>
            <a:off x="7342966" y="190584"/>
            <a:ext cx="4778734" cy="506289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a:solidFill>
                  <a:schemeClr val="tx1"/>
                </a:solidFill>
                <a:latin typeface="Arial" panose="020B0604020202020204" pitchFamily="34" charset="0"/>
                <a:cs typeface="Arial" panose="020B0604020202020204" pitchFamily="34" charset="0"/>
              </a:rPr>
              <a:t>Eléments de bases d’un système de vision :</a:t>
            </a:r>
          </a:p>
          <a:p>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L’objet à contrôler</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Dispositif d’éclairage</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Type : </a:t>
            </a:r>
            <a:r>
              <a:rPr lang="fr-FR" sz="1200" dirty="0" err="1">
                <a:solidFill>
                  <a:schemeClr val="tx1"/>
                </a:solidFill>
                <a:latin typeface="Arial" panose="020B0604020202020204" pitchFamily="34" charset="0"/>
                <a:cs typeface="Arial" panose="020B0604020202020204" pitchFamily="34" charset="0"/>
              </a:rPr>
              <a:t>LEDs</a:t>
            </a:r>
            <a:r>
              <a:rPr lang="fr-FR" sz="1200" dirty="0">
                <a:solidFill>
                  <a:schemeClr val="tx1"/>
                </a:solidFill>
                <a:latin typeface="Arial" panose="020B0604020202020204" pitchFamily="34" charset="0"/>
                <a:cs typeface="Arial" panose="020B0604020202020204" pitchFamily="34" charset="0"/>
              </a:rPr>
              <a:t>, halogène, laser, soleil, source de chaleur, etc…</a:t>
            </a:r>
          </a:p>
          <a:p>
            <a:pPr marL="1200150" lvl="2" indent="-2857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Couleurs (longueurs d’onde)</a:t>
            </a: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Numérique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Matricielle</a:t>
            </a:r>
            <a:endParaRPr lang="fr-FR" sz="1050" dirty="0">
              <a:solidFill>
                <a:schemeClr val="tx1"/>
              </a:solidFill>
              <a:latin typeface="Arial" panose="020B0604020202020204" pitchFamily="34" charset="0"/>
              <a:cs typeface="Arial" panose="020B0604020202020204" pitchFamily="34" charset="0"/>
            </a:endParaRP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Linéaire</a:t>
            </a:r>
          </a:p>
          <a:p>
            <a:pPr marL="1085850" lvl="2" indent="-171450">
              <a:buFont typeface="Arial" panose="020B0604020202020204" pitchFamily="34" charset="0"/>
              <a:buChar char="•"/>
            </a:pPr>
            <a:r>
              <a:rPr lang="fr-FR" sz="1200" i="1" dirty="0">
                <a:solidFill>
                  <a:schemeClr val="tx1"/>
                </a:solidFill>
                <a:latin typeface="Arial" panose="020B0604020202020204" pitchFamily="34" charset="0"/>
                <a:cs typeface="Arial" panose="020B0604020202020204" pitchFamily="34" charset="0"/>
              </a:rPr>
              <a:t>Analogique + carte d’acquisition</a:t>
            </a:r>
            <a:r>
              <a:rPr lang="fr-FR" sz="1200" dirty="0">
                <a:solidFill>
                  <a:schemeClr val="tx1"/>
                </a:solidFill>
                <a:latin typeface="Arial" panose="020B0604020202020204" pitchFamily="34" charset="0"/>
                <a:cs typeface="Arial" panose="020B0604020202020204" pitchFamily="34" charset="0"/>
              </a:rPr>
              <a:t> (de + en + rare)</a:t>
            </a:r>
          </a:p>
          <a:p>
            <a:pPr marL="1085850" lvl="2" indent="-171450">
              <a:buFont typeface="Wingdings" panose="05000000000000000000" pitchFamily="2" charset="2"/>
              <a:buChar char="Ø"/>
            </a:pPr>
            <a:endParaRPr lang="fr-FR" sz="9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Optiques des caméras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Lentilles (macro, micro)</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Objectifs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Filtre chromatique</a:t>
            </a:r>
          </a:p>
          <a:p>
            <a:pPr marL="742950" lvl="1" indent="-2857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traitement</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Numériser, stocker</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Traiter les images</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Piloter l’ensemble des éléments (éclairage, caméra, etc.)</a:t>
            </a:r>
          </a:p>
          <a:p>
            <a:pPr marL="1085850" lvl="2" indent="-171450">
              <a:buFont typeface="Wingdings" panose="05000000000000000000" pitchFamily="2" charset="2"/>
              <a:buChar char="Ø"/>
            </a:pPr>
            <a:endParaRPr lang="fr-FR" sz="1200" dirty="0">
              <a:solidFill>
                <a:schemeClr val="tx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200" dirty="0">
                <a:solidFill>
                  <a:schemeClr val="tx1"/>
                </a:solidFill>
                <a:latin typeface="Arial" panose="020B0604020202020204" pitchFamily="34" charset="0"/>
                <a:cs typeface="Arial" panose="020B0604020202020204" pitchFamily="34" charset="0"/>
              </a:rPr>
              <a:t>Système de transfert (les câbles, wifi etc…)</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l’information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Transport de l’alimentation</a:t>
            </a:r>
          </a:p>
        </p:txBody>
      </p:sp>
      <p:sp>
        <p:nvSpPr>
          <p:cNvPr id="9" name="Rectangle 8"/>
          <p:cNvSpPr/>
          <p:nvPr/>
        </p:nvSpPr>
        <p:spPr>
          <a:xfrm>
            <a:off x="7352937" y="5333793"/>
            <a:ext cx="4778734" cy="12682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Entrées / Sortie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Capteurs (Trigger, déclencheur d’acquisition, déclencher d’éclairage)</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Carte d’acquisition</a:t>
            </a:r>
          </a:p>
          <a:p>
            <a:pPr marL="1085850" lvl="2"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Arrêt d’urgence etc…</a:t>
            </a:r>
          </a:p>
          <a:p>
            <a:pPr marL="628650" lvl="1" indent="-171450">
              <a:buFont typeface="Arial" panose="020B0604020202020204" pitchFamily="34" charset="0"/>
              <a:buChar char="•"/>
            </a:pPr>
            <a:r>
              <a:rPr lang="fr-FR" sz="1200" dirty="0">
                <a:solidFill>
                  <a:schemeClr val="tx1"/>
                </a:solidFill>
                <a:latin typeface="Arial" panose="020B0604020202020204" pitchFamily="34" charset="0"/>
                <a:cs typeface="Arial" panose="020B0604020202020204" pitchFamily="34" charset="0"/>
              </a:rPr>
              <a:t>Robotique et automatisme associés (système d’éjection)</a:t>
            </a:r>
          </a:p>
        </p:txBody>
      </p:sp>
    </p:spTree>
    <p:extLst>
      <p:ext uri="{BB962C8B-B14F-4D97-AF65-F5344CB8AC3E}">
        <p14:creationId xmlns:p14="http://schemas.microsoft.com/office/powerpoint/2010/main" val="2700353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1_TF78043420" id="{3D4ADC45-895C-423C-BC9C-1CE5E562BBFD}" vid="{00491A4A-0B18-4CBF-84F2-5F806CF3FA2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Expo-sciences</Template>
  <TotalTime>3156</TotalTime>
  <Words>4764</Words>
  <Application>Microsoft Office PowerPoint</Application>
  <PresentationFormat>Grand écran</PresentationFormat>
  <Paragraphs>964</Paragraphs>
  <Slides>57</Slides>
  <Notes>57</Notes>
  <HiddenSlides>12</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57</vt:i4>
      </vt:variant>
    </vt:vector>
  </HeadingPairs>
  <TitlesOfParts>
    <vt:vector size="68" baseType="lpstr">
      <vt:lpstr>Agency FB</vt:lpstr>
      <vt:lpstr>Arial</vt:lpstr>
      <vt:lpstr>Calibri</vt:lpstr>
      <vt:lpstr>Cambria Math</vt:lpstr>
      <vt:lpstr>GungsuhChe</vt:lpstr>
      <vt:lpstr>Lucida Sans Typewriter</vt:lpstr>
      <vt:lpstr>Roboto</vt:lpstr>
      <vt:lpstr>Times New Roman</vt:lpstr>
      <vt:lpstr>Tw Cen MT</vt:lpstr>
      <vt:lpstr>Wingdings</vt:lpstr>
      <vt:lpstr>Thème Office</vt:lpstr>
      <vt:lpstr>Vision industrielle BUT Génie électrique et informatique industrielle IUT de bordeaux</vt:lpstr>
      <vt:lpstr>Introduction</vt:lpstr>
      <vt:lpstr>Vision industrielle </vt:lpstr>
      <vt:lpstr>Vision industrielle</vt:lpstr>
      <vt:lpstr>Vision industrielle</vt:lpstr>
      <vt:lpstr>Vision industrielle</vt:lpstr>
      <vt:lpstr>Vision industrielle</vt:lpstr>
      <vt:lpstr>Vision industrielle – Entrées / sorties</vt:lpstr>
      <vt:lpstr>Vision industrielle</vt:lpstr>
      <vt:lpstr>Exemple :  Production de bouteilles</vt:lpstr>
      <vt:lpstr>Exemple : Production de flacons pharmaceutiques</vt:lpstr>
      <vt:lpstr>Exemple : Automobile</vt:lpstr>
      <vt:lpstr>Exemple : Affichage des places de parking</vt:lpstr>
      <vt:lpstr>Exemple : Agriculture</vt:lpstr>
      <vt:lpstr>Exemple 6: Tri des déchets</vt:lpstr>
      <vt:lpstr>Exemple 7 :  Système compacte  Caméra intelligente</vt:lpstr>
      <vt:lpstr>Domaines d’applications</vt:lpstr>
      <vt:lpstr>Vision industrielle</vt:lpstr>
      <vt:lpstr>Caméra - Définition</vt:lpstr>
      <vt:lpstr>Caméra – Fonctionnement</vt:lpstr>
      <vt:lpstr>Mot clé – Temps d’intégration</vt:lpstr>
      <vt:lpstr>Mot clé – Saturation</vt:lpstr>
      <vt:lpstr>Mot clé – Facteur de remplissage</vt:lpstr>
      <vt:lpstr>Mot clé – Efficacité quantique</vt:lpstr>
      <vt:lpstr>Mot clé – Dynamique du capteur</vt:lpstr>
      <vt:lpstr>Dynamique de la scène vs dynamique de la camera</vt:lpstr>
      <vt:lpstr>Dynamique de la scène vs dynamique de la camera</vt:lpstr>
      <vt:lpstr>Dynamique des capteurs existants</vt:lpstr>
      <vt:lpstr>Dynamique des capteurs et écran de visualisation</vt:lpstr>
      <vt:lpstr>Dynamique des capteurs et écran de visualisation</vt:lpstr>
      <vt:lpstr>Mot clé – Bruits</vt:lpstr>
      <vt:lpstr>Mot clé – Bruits</vt:lpstr>
      <vt:lpstr>Mot clé – Gain</vt:lpstr>
      <vt:lpstr>Mots clés</vt:lpstr>
      <vt:lpstr>Mot clé – Précision</vt:lpstr>
      <vt:lpstr>Temps d’exposition et flou de mouvement :</vt:lpstr>
      <vt:lpstr>Caméra matriciel vs linéaire</vt:lpstr>
      <vt:lpstr>Capteur matriciel vs linéaire</vt:lpstr>
      <vt:lpstr>Protocole de connexion caméra</vt:lpstr>
      <vt:lpstr>Protocole de connexion caméra</vt:lpstr>
      <vt:lpstr>Comment choisir une caméra ?</vt:lpstr>
      <vt:lpstr>Vision industrielle</vt:lpstr>
      <vt:lpstr>Image</vt:lpstr>
      <vt:lpstr>TD - Environnement de développement pour le traitement d’image.</vt:lpstr>
      <vt:lpstr>Optique – Constitution d’un objectif</vt:lpstr>
      <vt:lpstr>Optique – Constitution d’un objectif</vt:lpstr>
      <vt:lpstr>Optique – Constitution d’un objectif</vt:lpstr>
      <vt:lpstr>Optique – Constitution d’un objectif</vt:lpstr>
      <vt:lpstr>Récapitulatif</vt:lpstr>
      <vt:lpstr>Comparaison</vt:lpstr>
      <vt:lpstr>Graphiques et diagrammes</vt:lpstr>
      <vt:lpstr>Graphiques et diagrammes 1</vt:lpstr>
      <vt:lpstr>Graphiques et diagrammes 2</vt:lpstr>
      <vt:lpstr>Tableau</vt:lpstr>
      <vt:lpstr>Présentation PowerPoint</vt:lpstr>
      <vt:lpstr>Présentation PowerPoint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couverture de la présentation</dc:title>
  <dc:creator>Alexis CAILLY</dc:creator>
  <cp:lastModifiedBy>CAILLY Alexis</cp:lastModifiedBy>
  <cp:revision>354</cp:revision>
  <dcterms:created xsi:type="dcterms:W3CDTF">2023-10-03T18:03:24Z</dcterms:created>
  <dcterms:modified xsi:type="dcterms:W3CDTF">2023-10-17T13:58:22Z</dcterms:modified>
</cp:coreProperties>
</file>